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sldIdLst>
    <p:sldId id="256" r:id="rId2"/>
    <p:sldId id="258" r:id="rId3"/>
    <p:sldId id="259" r:id="rId4"/>
    <p:sldId id="260" r:id="rId5"/>
    <p:sldId id="261" r:id="rId6"/>
    <p:sldId id="262" r:id="rId7"/>
    <p:sldId id="263" r:id="rId8"/>
    <p:sldId id="264" r:id="rId9"/>
    <p:sldId id="265" r:id="rId10"/>
    <p:sldId id="266" r:id="rId11"/>
    <p:sldId id="267" r:id="rId12"/>
  </p:sldIdLst>
  <p:sldSz cx="9144000" cy="6858000" type="screen4x3"/>
  <p:notesSz cx="6858000" cy="9144000"/>
  <p:custShowLst>
    <p:custShow name="Session 1 - Morning" id="0">
      <p:sldLst>
        <p:sld r:id="rId2"/>
        <p:sld r:id="rId3"/>
        <p:sld r:id="rId4"/>
        <p:sld r:id="rId5"/>
        <p:sld r:id="rId12"/>
      </p:sldLst>
    </p:custShow>
    <p:custShow name="Session 2 - Morning After 1st Break" id="1">
      <p:sldLst>
        <p:sld r:id="rId2"/>
        <p:sld r:id="rId3"/>
        <p:sld r:id="rId6"/>
        <p:sld r:id="rId7"/>
        <p:sld r:id="rId8"/>
        <p:sld r:id="rId12"/>
      </p:sldLst>
    </p:custShow>
    <p:custShow name="Session 3 - After Lunch" id="2">
      <p:sldLst>
        <p:sld r:id="rId2"/>
        <p:sld r:id="rId3"/>
        <p:sld r:id="rId9"/>
        <p:sld r:id="rId10"/>
        <p:sld r:id="rId12"/>
      </p:sldLst>
    </p:custShow>
    <p:custShow name="Session 4 - Final Session" id="3">
      <p:sldLst>
        <p:sld r:id="rId2"/>
        <p:sld r:id="rId3"/>
        <p:sld r:id="rId11"/>
        <p:sld r:id="rId12"/>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CC2"/>
    <a:srgbClr val="0077D6"/>
    <a:srgbClr val="3995DC"/>
    <a:srgbClr val="FEA943"/>
    <a:srgbClr val="FEC73C"/>
    <a:srgbClr val="FEF000"/>
    <a:srgbClr val="D0EB3B"/>
    <a:srgbClr val="30D1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8" autoAdjust="0"/>
    <p:restoredTop sz="94660"/>
  </p:normalViewPr>
  <p:slideViewPr>
    <p:cSldViewPr snapToGrid="0">
      <p:cViewPr varScale="1">
        <p:scale>
          <a:sx n="95" d="100"/>
          <a:sy n="95" d="100"/>
        </p:scale>
        <p:origin x="60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tiff>
</file>

<file path=ppt/media/image4.tif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AB9B6D9-3964-4506-811D-513E5B0C50B3}" type="datetimeFigureOut">
              <a:rPr lang="en-GB" smtClean="0"/>
              <a:t>25/06/2015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13E6A8-833E-4C96-A88A-E8FF39216BC6}" type="slidenum">
              <a:rPr lang="en-GB" smtClean="0"/>
              <a:t>‹#›</a:t>
            </a:fld>
            <a:endParaRPr lang="en-GB"/>
          </a:p>
        </p:txBody>
      </p:sp>
    </p:spTree>
    <p:extLst>
      <p:ext uri="{BB962C8B-B14F-4D97-AF65-F5344CB8AC3E}">
        <p14:creationId xmlns:p14="http://schemas.microsoft.com/office/powerpoint/2010/main" val="206974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B9B6D9-3964-4506-811D-513E5B0C50B3}" type="datetimeFigureOut">
              <a:rPr lang="en-GB" smtClean="0"/>
              <a:t>25/06/2015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13E6A8-833E-4C96-A88A-E8FF39216BC6}" type="slidenum">
              <a:rPr lang="en-GB" smtClean="0"/>
              <a:t>‹#›</a:t>
            </a:fld>
            <a:endParaRPr lang="en-GB"/>
          </a:p>
        </p:txBody>
      </p:sp>
    </p:spTree>
    <p:extLst>
      <p:ext uri="{BB962C8B-B14F-4D97-AF65-F5344CB8AC3E}">
        <p14:creationId xmlns:p14="http://schemas.microsoft.com/office/powerpoint/2010/main" val="957726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B9B6D9-3964-4506-811D-513E5B0C50B3}" type="datetimeFigureOut">
              <a:rPr lang="en-GB" smtClean="0"/>
              <a:t>25/06/2015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13E6A8-833E-4C96-A88A-E8FF39216BC6}" type="slidenum">
              <a:rPr lang="en-GB" smtClean="0"/>
              <a:t>‹#›</a:t>
            </a:fld>
            <a:endParaRPr lang="en-GB"/>
          </a:p>
        </p:txBody>
      </p:sp>
    </p:spTree>
    <p:extLst>
      <p:ext uri="{BB962C8B-B14F-4D97-AF65-F5344CB8AC3E}">
        <p14:creationId xmlns:p14="http://schemas.microsoft.com/office/powerpoint/2010/main" val="38888372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84094" y="0"/>
            <a:ext cx="10408024" cy="6938683"/>
          </a:xfrm>
          <a:prstGeom prst="rect">
            <a:avLst/>
          </a:prstGeom>
        </p:spPr>
      </p:pic>
    </p:spTree>
    <p:extLst>
      <p:ext uri="{BB962C8B-B14F-4D97-AF65-F5344CB8AC3E}">
        <p14:creationId xmlns:p14="http://schemas.microsoft.com/office/powerpoint/2010/main" val="38182349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65629" y="-53789"/>
            <a:ext cx="10461811" cy="6974541"/>
          </a:xfrm>
          <a:prstGeom prst="rect">
            <a:avLst/>
          </a:prstGeom>
        </p:spPr>
      </p:pic>
    </p:spTree>
    <p:extLst>
      <p:ext uri="{BB962C8B-B14F-4D97-AF65-F5344CB8AC3E}">
        <p14:creationId xmlns:p14="http://schemas.microsoft.com/office/powerpoint/2010/main" val="39026557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white">
    <p:spTree>
      <p:nvGrpSpPr>
        <p:cNvPr id="1" name=""/>
        <p:cNvGrpSpPr/>
        <p:nvPr/>
      </p:nvGrpSpPr>
      <p:grpSpPr>
        <a:xfrm>
          <a:off x="0" y="0"/>
          <a:ext cx="0" cy="0"/>
          <a:chOff x="0" y="0"/>
          <a:chExt cx="0" cy="0"/>
        </a:xfrm>
      </p:grpSpPr>
      <p:sp>
        <p:nvSpPr>
          <p:cNvPr id="6" name="Content Placeholder 5"/>
          <p:cNvSpPr>
            <a:spLocks noGrp="1"/>
          </p:cNvSpPr>
          <p:nvPr>
            <p:ph sz="quarter" idx="13"/>
          </p:nvPr>
        </p:nvSpPr>
        <p:spPr>
          <a:xfrm>
            <a:off x="2700339" y="681038"/>
            <a:ext cx="2928937" cy="5181600"/>
          </a:xfrm>
        </p:spPr>
        <p:txBody>
          <a:bodyPr>
            <a:noAutofit/>
          </a:bodyPr>
          <a:lstStyle>
            <a:lvl1pPr marL="0" indent="0">
              <a:buNone/>
              <a:defRPr sz="1200">
                <a:latin typeface="Segoe UI Light" panose="020B0502040204020203" pitchFamily="34" charset="0"/>
                <a:cs typeface="Segoe UI Light" panose="020B0502040204020203" pitchFamily="34" charset="0"/>
              </a:defRPr>
            </a:lvl1pPr>
          </a:lstStyle>
          <a:p>
            <a:pPr lvl="0"/>
            <a:endParaRPr lang="en-GB" dirty="0"/>
          </a:p>
        </p:txBody>
      </p:sp>
      <p:sp>
        <p:nvSpPr>
          <p:cNvPr id="7" name="Content Placeholder 5"/>
          <p:cNvSpPr>
            <a:spLocks noGrp="1"/>
          </p:cNvSpPr>
          <p:nvPr>
            <p:ph sz="quarter" idx="14"/>
          </p:nvPr>
        </p:nvSpPr>
        <p:spPr>
          <a:xfrm>
            <a:off x="5872163" y="681038"/>
            <a:ext cx="2821362" cy="5181600"/>
          </a:xfrm>
        </p:spPr>
        <p:txBody>
          <a:bodyPr>
            <a:noAutofit/>
          </a:bodyPr>
          <a:lstStyle>
            <a:lvl1pPr marL="0" indent="0">
              <a:buNone/>
              <a:defRPr sz="1200">
                <a:latin typeface="Segoe UI Light" panose="020B0502040204020203" pitchFamily="34" charset="0"/>
                <a:cs typeface="Segoe UI Light" panose="020B0502040204020203" pitchFamily="34" charset="0"/>
              </a:defRPr>
            </a:lvl1pPr>
          </a:lstStyle>
          <a:p>
            <a:pPr lvl="0"/>
            <a:endParaRPr lang="en-GB" dirty="0"/>
          </a:p>
        </p:txBody>
      </p:sp>
      <p:sp>
        <p:nvSpPr>
          <p:cNvPr id="9" name="Picture Placeholder 8"/>
          <p:cNvSpPr>
            <a:spLocks noGrp="1"/>
          </p:cNvSpPr>
          <p:nvPr>
            <p:ph type="pic" sz="quarter" idx="15"/>
          </p:nvPr>
        </p:nvSpPr>
        <p:spPr>
          <a:xfrm>
            <a:off x="282388" y="681040"/>
            <a:ext cx="972000" cy="972000"/>
          </a:xfrm>
        </p:spPr>
        <p:txBody>
          <a:bodyPr/>
          <a:lstStyle>
            <a:lvl1pPr marL="0" indent="0">
              <a:buNone/>
              <a:defRPr/>
            </a:lvl1pPr>
          </a:lstStyle>
          <a:p>
            <a:endParaRPr lang="en-GB" dirty="0"/>
          </a:p>
        </p:txBody>
      </p:sp>
      <p:sp>
        <p:nvSpPr>
          <p:cNvPr id="11" name="Text Placeholder 10"/>
          <p:cNvSpPr>
            <a:spLocks noGrp="1"/>
          </p:cNvSpPr>
          <p:nvPr>
            <p:ph type="body" sz="quarter" idx="16"/>
          </p:nvPr>
        </p:nvSpPr>
        <p:spPr>
          <a:xfrm>
            <a:off x="282180" y="1891146"/>
            <a:ext cx="2178844" cy="3971496"/>
          </a:xfrm>
        </p:spPr>
        <p:txBody>
          <a:bodyPr/>
          <a:lstStyle>
            <a:lvl1pPr marL="0" indent="0">
              <a:buNone/>
              <a:defRPr>
                <a:latin typeface="Segoe UI Light" panose="020B0502040204020203" pitchFamily="34" charset="0"/>
                <a:cs typeface="Segoe UI Light" panose="020B0502040204020203" pitchFamily="34" charset="0"/>
              </a:defRPr>
            </a:lvl1pPr>
          </a:lstStyle>
          <a:p>
            <a:pPr lvl="0"/>
            <a:endParaRPr lang="en-GB" dirty="0"/>
          </a:p>
        </p:txBody>
      </p:sp>
      <p:sp>
        <p:nvSpPr>
          <p:cNvPr id="8" name="Picture Placeholder 8"/>
          <p:cNvSpPr>
            <a:spLocks noGrp="1"/>
          </p:cNvSpPr>
          <p:nvPr>
            <p:ph type="pic" sz="quarter" idx="17"/>
          </p:nvPr>
        </p:nvSpPr>
        <p:spPr>
          <a:xfrm>
            <a:off x="1501163" y="681040"/>
            <a:ext cx="972000" cy="972000"/>
          </a:xfrm>
        </p:spPr>
        <p:txBody>
          <a:bodyPr/>
          <a:lstStyle>
            <a:lvl1pPr marL="0" indent="0">
              <a:buNone/>
              <a:defRPr/>
            </a:lvl1pPr>
          </a:lstStyle>
          <a:p>
            <a:endParaRPr lang="en-GB" dirty="0"/>
          </a:p>
        </p:txBody>
      </p:sp>
      <p:sp>
        <p:nvSpPr>
          <p:cNvPr id="4" name="Rectangle 3"/>
          <p:cNvSpPr/>
          <p:nvPr userDrawn="1"/>
        </p:nvSpPr>
        <p:spPr>
          <a:xfrm>
            <a:off x="729002" y="6078541"/>
            <a:ext cx="1890000" cy="394447"/>
          </a:xfrm>
          <a:prstGeom prst="rect">
            <a:avLst/>
          </a:prstGeom>
          <a:solidFill>
            <a:srgbClr val="30D1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0" name="Rectangle 9"/>
          <p:cNvSpPr/>
          <p:nvPr userDrawn="1"/>
        </p:nvSpPr>
        <p:spPr>
          <a:xfrm>
            <a:off x="2619002" y="6078541"/>
            <a:ext cx="1890000" cy="394447"/>
          </a:xfrm>
          <a:prstGeom prst="rect">
            <a:avLst/>
          </a:prstGeom>
          <a:solidFill>
            <a:srgbClr val="D0EB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 name="Rectangle 11"/>
          <p:cNvSpPr/>
          <p:nvPr userDrawn="1"/>
        </p:nvSpPr>
        <p:spPr>
          <a:xfrm>
            <a:off x="4509002" y="6078541"/>
            <a:ext cx="1890000" cy="394447"/>
          </a:xfrm>
          <a:prstGeom prst="rect">
            <a:avLst/>
          </a:prstGeom>
          <a:solidFill>
            <a:srgbClr val="FEF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3" name="Rectangle 12"/>
          <p:cNvSpPr/>
          <p:nvPr userDrawn="1"/>
        </p:nvSpPr>
        <p:spPr>
          <a:xfrm>
            <a:off x="6399002" y="6078541"/>
            <a:ext cx="1890000" cy="394447"/>
          </a:xfrm>
          <a:prstGeom prst="rect">
            <a:avLst/>
          </a:prstGeom>
          <a:solidFill>
            <a:srgbClr val="FEC7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 name="Rectangle 13"/>
          <p:cNvSpPr/>
          <p:nvPr userDrawn="1"/>
        </p:nvSpPr>
        <p:spPr>
          <a:xfrm>
            <a:off x="8289004" y="6078541"/>
            <a:ext cx="404522" cy="394447"/>
          </a:xfrm>
          <a:prstGeom prst="rect">
            <a:avLst/>
          </a:prstGeom>
          <a:solidFill>
            <a:srgbClr val="FEA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 name="Rectangle 14"/>
          <p:cNvSpPr/>
          <p:nvPr userDrawn="1"/>
        </p:nvSpPr>
        <p:spPr>
          <a:xfrm>
            <a:off x="266896" y="6078541"/>
            <a:ext cx="459000" cy="394447"/>
          </a:xfrm>
          <a:prstGeom prst="rect">
            <a:avLst/>
          </a:prstGeom>
          <a:solidFill>
            <a:srgbClr val="3995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 name="TextBox 1"/>
          <p:cNvSpPr txBox="1"/>
          <p:nvPr userDrawn="1"/>
        </p:nvSpPr>
        <p:spPr>
          <a:xfrm>
            <a:off x="880360" y="6105434"/>
            <a:ext cx="1184940" cy="338554"/>
          </a:xfrm>
          <a:prstGeom prst="rect">
            <a:avLst/>
          </a:prstGeom>
          <a:noFill/>
        </p:spPr>
        <p:txBody>
          <a:bodyPr wrap="none" rtlCol="0">
            <a:spAutoFit/>
          </a:bodyPr>
          <a:lstStyle/>
          <a:p>
            <a:r>
              <a:rPr lang="en-GB" sz="1600" dirty="0" smtClean="0">
                <a:solidFill>
                  <a:schemeClr val="bg1"/>
                </a:solidFill>
                <a:latin typeface="Segoe UI Light" panose="020B0502040204020203" pitchFamily="34" charset="0"/>
                <a:cs typeface="Segoe UI Light" panose="020B0502040204020203" pitchFamily="34" charset="0"/>
              </a:rPr>
              <a:t>#</a:t>
            </a:r>
            <a:r>
              <a:rPr lang="en-GB" sz="1600" dirty="0" err="1" smtClean="0">
                <a:solidFill>
                  <a:schemeClr val="bg1"/>
                </a:solidFill>
                <a:latin typeface="Segoe UI Light" panose="020B0502040204020203" pitchFamily="34" charset="0"/>
                <a:cs typeface="Segoe UI Light" panose="020B0502040204020203" pitchFamily="34" charset="0"/>
              </a:rPr>
              <a:t>jsopenday</a:t>
            </a:r>
            <a:endParaRPr lang="en-GB" sz="1600" dirty="0">
              <a:solidFill>
                <a:schemeClr val="bg1"/>
              </a:solidFill>
              <a:latin typeface="Segoe UI Light" panose="020B0502040204020203" pitchFamily="34" charset="0"/>
              <a:cs typeface="Segoe UI Light" panose="020B0502040204020203" pitchFamily="34" charset="0"/>
            </a:endParaRPr>
          </a:p>
        </p:txBody>
      </p:sp>
      <p:sp>
        <p:nvSpPr>
          <p:cNvPr id="5" name="Text Placeholder 4"/>
          <p:cNvSpPr>
            <a:spLocks noGrp="1"/>
          </p:cNvSpPr>
          <p:nvPr>
            <p:ph type="body" sz="quarter" idx="18" hasCustomPrompt="1"/>
          </p:nvPr>
        </p:nvSpPr>
        <p:spPr>
          <a:xfrm>
            <a:off x="2619375" y="6132330"/>
            <a:ext cx="6013450" cy="365125"/>
          </a:xfrm>
        </p:spPr>
        <p:txBody>
          <a:bodyPr>
            <a:normAutofit/>
          </a:bodyPr>
          <a:lstStyle>
            <a:lvl1pPr marL="0" indent="0">
              <a:buNone/>
              <a:defRPr sz="1600">
                <a:solidFill>
                  <a:srgbClr val="006CC2"/>
                </a:solidFill>
                <a:latin typeface="Segoe UI Light" panose="020B0502040204020203" pitchFamily="34" charset="0"/>
                <a:cs typeface="Segoe UI Light" panose="020B0502040204020203" pitchFamily="34" charset="0"/>
              </a:defRPr>
            </a:lvl1pPr>
            <a:lvl2pPr marL="457200" indent="0">
              <a:buNone/>
              <a:defRPr/>
            </a:lvl2pPr>
            <a:lvl5pPr marL="1828800" indent="0">
              <a:buNone/>
              <a:defRPr/>
            </a:lvl5pPr>
          </a:lstStyle>
          <a:p>
            <a:pPr lvl="0"/>
            <a:r>
              <a:rPr lang="en-GB" sz="1600" dirty="0" smtClean="0">
                <a:latin typeface="Segoe UI Light" panose="020B0502040204020203" pitchFamily="34" charset="0"/>
                <a:cs typeface="Segoe UI Light" panose="020B0502040204020203" pitchFamily="34" charset="0"/>
              </a:rPr>
              <a:t>@twitter</a:t>
            </a:r>
            <a:endParaRPr lang="en-GB" dirty="0"/>
          </a:p>
        </p:txBody>
      </p:sp>
    </p:spTree>
    <p:extLst>
      <p:ext uri="{BB962C8B-B14F-4D97-AF65-F5344CB8AC3E}">
        <p14:creationId xmlns:p14="http://schemas.microsoft.com/office/powerpoint/2010/main" val="4742112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Blank">
    <p:bg>
      <p:bgPr>
        <a:solidFill>
          <a:srgbClr val="0077D6"/>
        </a:solidFill>
        <a:effectLst/>
      </p:bgPr>
    </p:bg>
    <p:spTree>
      <p:nvGrpSpPr>
        <p:cNvPr id="1" name=""/>
        <p:cNvGrpSpPr/>
        <p:nvPr/>
      </p:nvGrpSpPr>
      <p:grpSpPr>
        <a:xfrm>
          <a:off x="0" y="0"/>
          <a:ext cx="0" cy="0"/>
          <a:chOff x="0" y="0"/>
          <a:chExt cx="0" cy="0"/>
        </a:xfrm>
      </p:grpSpPr>
      <p:sp>
        <p:nvSpPr>
          <p:cNvPr id="6" name="Content Placeholder 5"/>
          <p:cNvSpPr>
            <a:spLocks noGrp="1"/>
          </p:cNvSpPr>
          <p:nvPr>
            <p:ph sz="quarter" idx="13"/>
          </p:nvPr>
        </p:nvSpPr>
        <p:spPr>
          <a:xfrm>
            <a:off x="2686051" y="681038"/>
            <a:ext cx="3015503" cy="5181600"/>
          </a:xfrm>
        </p:spPr>
        <p:txBody>
          <a:bodyPr>
            <a:noAutofit/>
          </a:bodyPr>
          <a:lstStyle>
            <a:lvl1pPr marL="0" indent="0">
              <a:buNone/>
              <a:defRPr sz="1200">
                <a:solidFill>
                  <a:schemeClr val="bg1"/>
                </a:solidFill>
                <a:latin typeface="Segoe UI Light" panose="020B0502040204020203" pitchFamily="34" charset="0"/>
                <a:cs typeface="Segoe UI Light" panose="020B0502040204020203" pitchFamily="34" charset="0"/>
              </a:defRPr>
            </a:lvl1pPr>
          </a:lstStyle>
          <a:p>
            <a:pPr lvl="0"/>
            <a:endParaRPr lang="en-GB" dirty="0"/>
          </a:p>
        </p:txBody>
      </p:sp>
      <p:sp>
        <p:nvSpPr>
          <p:cNvPr id="7" name="Content Placeholder 5"/>
          <p:cNvSpPr>
            <a:spLocks noGrp="1"/>
          </p:cNvSpPr>
          <p:nvPr>
            <p:ph sz="quarter" idx="14"/>
          </p:nvPr>
        </p:nvSpPr>
        <p:spPr>
          <a:xfrm>
            <a:off x="5930155" y="681038"/>
            <a:ext cx="2763371" cy="5181600"/>
          </a:xfrm>
        </p:spPr>
        <p:txBody>
          <a:bodyPr>
            <a:noAutofit/>
          </a:bodyPr>
          <a:lstStyle>
            <a:lvl1pPr marL="0" indent="0">
              <a:buNone/>
              <a:defRPr sz="1200">
                <a:solidFill>
                  <a:schemeClr val="bg1"/>
                </a:solidFill>
                <a:latin typeface="Segoe UI Light" panose="020B0502040204020203" pitchFamily="34" charset="0"/>
                <a:cs typeface="Segoe UI Light" panose="020B0502040204020203" pitchFamily="34" charset="0"/>
              </a:defRPr>
            </a:lvl1pPr>
          </a:lstStyle>
          <a:p>
            <a:pPr lvl="0"/>
            <a:endParaRPr lang="en-GB" dirty="0"/>
          </a:p>
        </p:txBody>
      </p:sp>
      <p:sp>
        <p:nvSpPr>
          <p:cNvPr id="9" name="Picture Placeholder 8"/>
          <p:cNvSpPr>
            <a:spLocks noGrp="1"/>
          </p:cNvSpPr>
          <p:nvPr>
            <p:ph type="pic" sz="quarter" idx="15"/>
          </p:nvPr>
        </p:nvSpPr>
        <p:spPr>
          <a:xfrm>
            <a:off x="282388" y="681041"/>
            <a:ext cx="972000" cy="972000"/>
          </a:xfrm>
        </p:spPr>
        <p:txBody>
          <a:bodyPr/>
          <a:lstStyle>
            <a:lvl1pPr marL="0" indent="0">
              <a:buNone/>
              <a:defRPr/>
            </a:lvl1pPr>
          </a:lstStyle>
          <a:p>
            <a:endParaRPr lang="en-GB" dirty="0"/>
          </a:p>
        </p:txBody>
      </p:sp>
      <p:sp>
        <p:nvSpPr>
          <p:cNvPr id="11" name="Text Placeholder 10"/>
          <p:cNvSpPr>
            <a:spLocks noGrp="1"/>
          </p:cNvSpPr>
          <p:nvPr>
            <p:ph type="body" sz="quarter" idx="16"/>
          </p:nvPr>
        </p:nvSpPr>
        <p:spPr>
          <a:xfrm>
            <a:off x="282180" y="1877292"/>
            <a:ext cx="2178844" cy="3985350"/>
          </a:xfrm>
        </p:spPr>
        <p:txBody>
          <a:bodyPr/>
          <a:lstStyle>
            <a:lvl1pPr marL="0" indent="0">
              <a:buNone/>
              <a:defRPr>
                <a:solidFill>
                  <a:schemeClr val="bg1"/>
                </a:solidFill>
                <a:latin typeface="Segoe UI Light" panose="020B0502040204020203" pitchFamily="34" charset="0"/>
                <a:cs typeface="Segoe UI Light" panose="020B0502040204020203" pitchFamily="34" charset="0"/>
              </a:defRPr>
            </a:lvl1pPr>
          </a:lstStyle>
          <a:p>
            <a:pPr lvl="0"/>
            <a:endParaRPr lang="en-GB" dirty="0"/>
          </a:p>
        </p:txBody>
      </p:sp>
      <p:sp>
        <p:nvSpPr>
          <p:cNvPr id="8" name="Picture Placeholder 8"/>
          <p:cNvSpPr>
            <a:spLocks noGrp="1"/>
          </p:cNvSpPr>
          <p:nvPr>
            <p:ph type="pic" sz="quarter" idx="17"/>
          </p:nvPr>
        </p:nvSpPr>
        <p:spPr>
          <a:xfrm>
            <a:off x="1487309" y="681041"/>
            <a:ext cx="972000" cy="972000"/>
          </a:xfrm>
        </p:spPr>
        <p:txBody>
          <a:bodyPr/>
          <a:lstStyle>
            <a:lvl1pPr marL="0" indent="0">
              <a:buNone/>
              <a:defRPr/>
            </a:lvl1pPr>
          </a:lstStyle>
          <a:p>
            <a:endParaRPr lang="en-GB" dirty="0"/>
          </a:p>
        </p:txBody>
      </p:sp>
      <p:sp>
        <p:nvSpPr>
          <p:cNvPr id="24" name="Rectangle 23"/>
          <p:cNvSpPr/>
          <p:nvPr userDrawn="1"/>
        </p:nvSpPr>
        <p:spPr>
          <a:xfrm>
            <a:off x="729002" y="6078541"/>
            <a:ext cx="1890000" cy="394447"/>
          </a:xfrm>
          <a:prstGeom prst="rect">
            <a:avLst/>
          </a:prstGeom>
          <a:solidFill>
            <a:srgbClr val="30D1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5" name="Rectangle 24"/>
          <p:cNvSpPr/>
          <p:nvPr userDrawn="1"/>
        </p:nvSpPr>
        <p:spPr>
          <a:xfrm>
            <a:off x="2619002" y="6078541"/>
            <a:ext cx="1890000" cy="394447"/>
          </a:xfrm>
          <a:prstGeom prst="rect">
            <a:avLst/>
          </a:prstGeom>
          <a:solidFill>
            <a:srgbClr val="D0EB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6" name="Rectangle 25"/>
          <p:cNvSpPr/>
          <p:nvPr userDrawn="1"/>
        </p:nvSpPr>
        <p:spPr>
          <a:xfrm>
            <a:off x="4509002" y="6078541"/>
            <a:ext cx="1890000" cy="394447"/>
          </a:xfrm>
          <a:prstGeom prst="rect">
            <a:avLst/>
          </a:prstGeom>
          <a:solidFill>
            <a:srgbClr val="FEF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7" name="Rectangle 26"/>
          <p:cNvSpPr/>
          <p:nvPr userDrawn="1"/>
        </p:nvSpPr>
        <p:spPr>
          <a:xfrm>
            <a:off x="6399002" y="6078541"/>
            <a:ext cx="1890000" cy="394447"/>
          </a:xfrm>
          <a:prstGeom prst="rect">
            <a:avLst/>
          </a:prstGeom>
          <a:solidFill>
            <a:srgbClr val="FEC7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8" name="Rectangle 27"/>
          <p:cNvSpPr/>
          <p:nvPr userDrawn="1"/>
        </p:nvSpPr>
        <p:spPr>
          <a:xfrm>
            <a:off x="8289004" y="6078541"/>
            <a:ext cx="404522" cy="394447"/>
          </a:xfrm>
          <a:prstGeom prst="rect">
            <a:avLst/>
          </a:prstGeom>
          <a:solidFill>
            <a:srgbClr val="FEA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9" name="Rectangle 28"/>
          <p:cNvSpPr/>
          <p:nvPr userDrawn="1"/>
        </p:nvSpPr>
        <p:spPr>
          <a:xfrm>
            <a:off x="266896" y="6078541"/>
            <a:ext cx="459000" cy="394447"/>
          </a:xfrm>
          <a:prstGeom prst="rect">
            <a:avLst/>
          </a:prstGeom>
          <a:solidFill>
            <a:srgbClr val="3995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0" name="TextBox 29"/>
          <p:cNvSpPr txBox="1"/>
          <p:nvPr userDrawn="1"/>
        </p:nvSpPr>
        <p:spPr>
          <a:xfrm>
            <a:off x="880360" y="6105434"/>
            <a:ext cx="1184940" cy="338554"/>
          </a:xfrm>
          <a:prstGeom prst="rect">
            <a:avLst/>
          </a:prstGeom>
          <a:noFill/>
        </p:spPr>
        <p:txBody>
          <a:bodyPr wrap="none" rtlCol="0">
            <a:spAutoFit/>
          </a:bodyPr>
          <a:lstStyle/>
          <a:p>
            <a:r>
              <a:rPr lang="en-GB" sz="1600" dirty="0" smtClean="0">
                <a:solidFill>
                  <a:schemeClr val="bg1"/>
                </a:solidFill>
                <a:latin typeface="Segoe UI Light" panose="020B0502040204020203" pitchFamily="34" charset="0"/>
                <a:cs typeface="Segoe UI Light" panose="020B0502040204020203" pitchFamily="34" charset="0"/>
              </a:rPr>
              <a:t>#</a:t>
            </a:r>
            <a:r>
              <a:rPr lang="en-GB" sz="1600" dirty="0" err="1" smtClean="0">
                <a:solidFill>
                  <a:schemeClr val="bg1"/>
                </a:solidFill>
                <a:latin typeface="Segoe UI Light" panose="020B0502040204020203" pitchFamily="34" charset="0"/>
                <a:cs typeface="Segoe UI Light" panose="020B0502040204020203" pitchFamily="34" charset="0"/>
              </a:rPr>
              <a:t>jsopenday</a:t>
            </a:r>
            <a:endParaRPr lang="en-GB" sz="1600" dirty="0">
              <a:solidFill>
                <a:schemeClr val="bg1"/>
              </a:solidFill>
              <a:latin typeface="Segoe UI Light" panose="020B0502040204020203" pitchFamily="34" charset="0"/>
              <a:cs typeface="Segoe UI Light" panose="020B0502040204020203" pitchFamily="34" charset="0"/>
            </a:endParaRPr>
          </a:p>
        </p:txBody>
      </p:sp>
      <p:sp>
        <p:nvSpPr>
          <p:cNvPr id="31" name="Text Placeholder 4"/>
          <p:cNvSpPr>
            <a:spLocks noGrp="1"/>
          </p:cNvSpPr>
          <p:nvPr>
            <p:ph type="body" sz="quarter" idx="18" hasCustomPrompt="1"/>
          </p:nvPr>
        </p:nvSpPr>
        <p:spPr>
          <a:xfrm>
            <a:off x="2619375" y="6132330"/>
            <a:ext cx="6013450" cy="365125"/>
          </a:xfrm>
        </p:spPr>
        <p:txBody>
          <a:bodyPr>
            <a:normAutofit/>
          </a:bodyPr>
          <a:lstStyle>
            <a:lvl1pPr marL="0" indent="0">
              <a:buNone/>
              <a:defRPr sz="1600">
                <a:solidFill>
                  <a:srgbClr val="006CC2"/>
                </a:solidFill>
                <a:latin typeface="Segoe UI Light" panose="020B0502040204020203" pitchFamily="34" charset="0"/>
                <a:cs typeface="Segoe UI Light" panose="020B0502040204020203" pitchFamily="34" charset="0"/>
              </a:defRPr>
            </a:lvl1pPr>
            <a:lvl2pPr marL="457200" indent="0">
              <a:buNone/>
              <a:defRPr/>
            </a:lvl2pPr>
            <a:lvl5pPr marL="1828800" indent="0">
              <a:buNone/>
              <a:defRPr/>
            </a:lvl5pPr>
          </a:lstStyle>
          <a:p>
            <a:pPr lvl="0"/>
            <a:r>
              <a:rPr lang="en-GB" sz="1600" dirty="0" smtClean="0">
                <a:latin typeface="Segoe UI Light" panose="020B0502040204020203" pitchFamily="34" charset="0"/>
                <a:cs typeface="Segoe UI Light" panose="020B0502040204020203" pitchFamily="34" charset="0"/>
              </a:rPr>
              <a:t>@twitter</a:t>
            </a:r>
            <a:endParaRPr lang="en-GB" dirty="0"/>
          </a:p>
        </p:txBody>
      </p:sp>
    </p:spTree>
    <p:extLst>
      <p:ext uri="{BB962C8B-B14F-4D97-AF65-F5344CB8AC3E}">
        <p14:creationId xmlns:p14="http://schemas.microsoft.com/office/powerpoint/2010/main" val="3170798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B9B6D9-3964-4506-811D-513E5B0C50B3}" type="datetimeFigureOut">
              <a:rPr lang="en-GB" smtClean="0"/>
              <a:t>25/06/2015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13E6A8-833E-4C96-A88A-E8FF39216BC6}" type="slidenum">
              <a:rPr lang="en-GB" smtClean="0"/>
              <a:t>‹#›</a:t>
            </a:fld>
            <a:endParaRPr lang="en-GB"/>
          </a:p>
        </p:txBody>
      </p:sp>
    </p:spTree>
    <p:extLst>
      <p:ext uri="{BB962C8B-B14F-4D97-AF65-F5344CB8AC3E}">
        <p14:creationId xmlns:p14="http://schemas.microsoft.com/office/powerpoint/2010/main" val="3769664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B9B6D9-3964-4506-811D-513E5B0C50B3}" type="datetimeFigureOut">
              <a:rPr lang="en-GB" smtClean="0"/>
              <a:t>25/06/2015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13E6A8-833E-4C96-A88A-E8FF39216BC6}" type="slidenum">
              <a:rPr lang="en-GB" smtClean="0"/>
              <a:t>‹#›</a:t>
            </a:fld>
            <a:endParaRPr lang="en-GB"/>
          </a:p>
        </p:txBody>
      </p:sp>
    </p:spTree>
    <p:extLst>
      <p:ext uri="{BB962C8B-B14F-4D97-AF65-F5344CB8AC3E}">
        <p14:creationId xmlns:p14="http://schemas.microsoft.com/office/powerpoint/2010/main" val="1761877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AB9B6D9-3964-4506-811D-513E5B0C50B3}" type="datetimeFigureOut">
              <a:rPr lang="en-GB" smtClean="0"/>
              <a:t>25/06/2015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13E6A8-833E-4C96-A88A-E8FF39216BC6}" type="slidenum">
              <a:rPr lang="en-GB" smtClean="0"/>
              <a:t>‹#›</a:t>
            </a:fld>
            <a:endParaRPr lang="en-GB"/>
          </a:p>
        </p:txBody>
      </p:sp>
    </p:spTree>
    <p:extLst>
      <p:ext uri="{BB962C8B-B14F-4D97-AF65-F5344CB8AC3E}">
        <p14:creationId xmlns:p14="http://schemas.microsoft.com/office/powerpoint/2010/main" val="1226514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AB9B6D9-3964-4506-811D-513E5B0C50B3}" type="datetimeFigureOut">
              <a:rPr lang="en-GB" smtClean="0"/>
              <a:t>25/06/2015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D13E6A8-833E-4C96-A88A-E8FF39216BC6}" type="slidenum">
              <a:rPr lang="en-GB" smtClean="0"/>
              <a:t>‹#›</a:t>
            </a:fld>
            <a:endParaRPr lang="en-GB"/>
          </a:p>
        </p:txBody>
      </p:sp>
    </p:spTree>
    <p:extLst>
      <p:ext uri="{BB962C8B-B14F-4D97-AF65-F5344CB8AC3E}">
        <p14:creationId xmlns:p14="http://schemas.microsoft.com/office/powerpoint/2010/main" val="3420132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AB9B6D9-3964-4506-811D-513E5B0C50B3}" type="datetimeFigureOut">
              <a:rPr lang="en-GB" smtClean="0"/>
              <a:t>25/06/2015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D13E6A8-833E-4C96-A88A-E8FF39216BC6}" type="slidenum">
              <a:rPr lang="en-GB" smtClean="0"/>
              <a:t>‹#›</a:t>
            </a:fld>
            <a:endParaRPr lang="en-GB"/>
          </a:p>
        </p:txBody>
      </p:sp>
    </p:spTree>
    <p:extLst>
      <p:ext uri="{BB962C8B-B14F-4D97-AF65-F5344CB8AC3E}">
        <p14:creationId xmlns:p14="http://schemas.microsoft.com/office/powerpoint/2010/main" val="15280669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B9B6D9-3964-4506-811D-513E5B0C50B3}" type="datetimeFigureOut">
              <a:rPr lang="en-GB" smtClean="0"/>
              <a:t>25/06/2015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D13E6A8-833E-4C96-A88A-E8FF39216BC6}" type="slidenum">
              <a:rPr lang="en-GB" smtClean="0"/>
              <a:t>‹#›</a:t>
            </a:fld>
            <a:endParaRPr lang="en-GB"/>
          </a:p>
        </p:txBody>
      </p:sp>
    </p:spTree>
    <p:extLst>
      <p:ext uri="{BB962C8B-B14F-4D97-AF65-F5344CB8AC3E}">
        <p14:creationId xmlns:p14="http://schemas.microsoft.com/office/powerpoint/2010/main" val="286538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B9B6D9-3964-4506-811D-513E5B0C50B3}" type="datetimeFigureOut">
              <a:rPr lang="en-GB" smtClean="0"/>
              <a:t>25/06/2015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13E6A8-833E-4C96-A88A-E8FF39216BC6}" type="slidenum">
              <a:rPr lang="en-GB" smtClean="0"/>
              <a:t>‹#›</a:t>
            </a:fld>
            <a:endParaRPr lang="en-GB"/>
          </a:p>
        </p:txBody>
      </p:sp>
    </p:spTree>
    <p:extLst>
      <p:ext uri="{BB962C8B-B14F-4D97-AF65-F5344CB8AC3E}">
        <p14:creationId xmlns:p14="http://schemas.microsoft.com/office/powerpoint/2010/main" val="784291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B9B6D9-3964-4506-811D-513E5B0C50B3}" type="datetimeFigureOut">
              <a:rPr lang="en-GB" smtClean="0"/>
              <a:t>25/06/2015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13E6A8-833E-4C96-A88A-E8FF39216BC6}" type="slidenum">
              <a:rPr lang="en-GB" smtClean="0"/>
              <a:t>‹#›</a:t>
            </a:fld>
            <a:endParaRPr lang="en-GB"/>
          </a:p>
        </p:txBody>
      </p:sp>
    </p:spTree>
    <p:extLst>
      <p:ext uri="{BB962C8B-B14F-4D97-AF65-F5344CB8AC3E}">
        <p14:creationId xmlns:p14="http://schemas.microsoft.com/office/powerpoint/2010/main" val="829750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B9B6D9-3964-4506-811D-513E5B0C50B3}" type="datetimeFigureOut">
              <a:rPr lang="en-GB" smtClean="0"/>
              <a:t>25/06/2015</a:t>
            </a:fld>
            <a:endParaRPr lang="en-GB"/>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13E6A8-833E-4C96-A88A-E8FF39216BC6}" type="slidenum">
              <a:rPr lang="en-GB" smtClean="0"/>
              <a:t>‹#›</a:t>
            </a:fld>
            <a:endParaRPr lang="en-GB"/>
          </a:p>
        </p:txBody>
      </p:sp>
      <p:pic>
        <p:nvPicPr>
          <p:cNvPr id="7" name="Picture 6"/>
          <p:cNvPicPr>
            <a:picLocks noChangeAspect="1"/>
          </p:cNvPicPr>
          <p:nvPr userDrawn="1"/>
        </p:nvPicPr>
        <p:blipFill>
          <a:blip r:embed="rId17"/>
          <a:stretch>
            <a:fillRect/>
          </a:stretch>
        </p:blipFill>
        <p:spPr>
          <a:xfrm>
            <a:off x="9278809" y="0"/>
            <a:ext cx="1042988" cy="1219200"/>
          </a:xfrm>
          <a:prstGeom prst="rect">
            <a:avLst/>
          </a:prstGeom>
        </p:spPr>
      </p:pic>
      <p:pic>
        <p:nvPicPr>
          <p:cNvPr id="8" name="Picture 7"/>
          <p:cNvPicPr>
            <a:picLocks noChangeAspect="1"/>
          </p:cNvPicPr>
          <p:nvPr userDrawn="1"/>
        </p:nvPicPr>
        <p:blipFill>
          <a:blip r:embed="rId18"/>
          <a:stretch>
            <a:fillRect/>
          </a:stretch>
        </p:blipFill>
        <p:spPr>
          <a:xfrm>
            <a:off x="238049" y="-729277"/>
            <a:ext cx="9156609" cy="326156"/>
          </a:xfrm>
          <a:prstGeom prst="rect">
            <a:avLst/>
          </a:prstGeom>
        </p:spPr>
      </p:pic>
    </p:spTree>
    <p:extLst>
      <p:ext uri="{BB962C8B-B14F-4D97-AF65-F5344CB8AC3E}">
        <p14:creationId xmlns:p14="http://schemas.microsoft.com/office/powerpoint/2010/main" val="2976796603"/>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62"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62104" y="1257758"/>
            <a:ext cx="5684735" cy="3599078"/>
          </a:xfrm>
          <a:prstGeom prst="rect">
            <a:avLst/>
          </a:prstGeom>
          <a:solidFill>
            <a:srgbClr val="0077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GB" sz="4050" dirty="0"/>
          </a:p>
          <a:p>
            <a:pPr lvl="1"/>
            <a:endParaRPr lang="en-GB" sz="4050" dirty="0"/>
          </a:p>
          <a:p>
            <a:pPr lvl="1"/>
            <a:endParaRPr lang="en-GB" sz="4050" dirty="0"/>
          </a:p>
          <a:p>
            <a:pPr lvl="1"/>
            <a:r>
              <a:rPr lang="en-GB" sz="4050" dirty="0">
                <a:latin typeface="Segoe UI Light" panose="020B0502040204020203" pitchFamily="34" charset="0"/>
                <a:cs typeface="Segoe UI Light" panose="020B0502040204020203" pitchFamily="34" charset="0"/>
              </a:rPr>
              <a:t>JavaScript Open Day</a:t>
            </a:r>
          </a:p>
          <a:p>
            <a:pPr lvl="1"/>
            <a:r>
              <a:rPr lang="en-GB" sz="4050" dirty="0">
                <a:latin typeface="Segoe UI Light" panose="020B0502040204020203" pitchFamily="34" charset="0"/>
                <a:cs typeface="Segoe UI Light" panose="020B0502040204020203" pitchFamily="34" charset="0"/>
              </a:rPr>
              <a:t>St James Theatre</a:t>
            </a:r>
          </a:p>
          <a:p>
            <a:pPr lvl="1"/>
            <a:endParaRPr lang="en-GB" sz="1350" dirty="0">
              <a:latin typeface="Segoe UI Light" panose="020B0502040204020203" pitchFamily="34" charset="0"/>
              <a:cs typeface="Segoe UI Light" panose="020B0502040204020203" pitchFamily="34" charset="0"/>
            </a:endParaRPr>
          </a:p>
          <a:p>
            <a:pPr lvl="1"/>
            <a:r>
              <a:rPr lang="en-GB" sz="1500" dirty="0">
                <a:latin typeface="Segoe UI Light" panose="020B0502040204020203" pitchFamily="34" charset="0"/>
                <a:cs typeface="Segoe UI Light" panose="020B0502040204020203" pitchFamily="34" charset="0"/>
              </a:rPr>
              <a:t>Send questions for the speakers to #</a:t>
            </a:r>
            <a:r>
              <a:rPr lang="en-GB" sz="1500" dirty="0" err="1">
                <a:latin typeface="Segoe UI Light" panose="020B0502040204020203" pitchFamily="34" charset="0"/>
                <a:cs typeface="Segoe UI Light" panose="020B0502040204020203" pitchFamily="34" charset="0"/>
              </a:rPr>
              <a:t>jsopenday</a:t>
            </a:r>
            <a:r>
              <a:rPr lang="en-GB" sz="1500" dirty="0">
                <a:latin typeface="Segoe UI Light" panose="020B0502040204020203" pitchFamily="34" charset="0"/>
                <a:cs typeface="Segoe UI Light" panose="020B0502040204020203" pitchFamily="34" charset="0"/>
              </a:rPr>
              <a:t> and Christian will put a selection to the speakers after their session</a:t>
            </a:r>
            <a:r>
              <a:rPr lang="en-GB" sz="1500" dirty="0" smtClean="0">
                <a:latin typeface="Segoe UI Light" panose="020B0502040204020203" pitchFamily="34" charset="0"/>
                <a:cs typeface="Segoe UI Light" panose="020B0502040204020203" pitchFamily="34" charset="0"/>
              </a:rPr>
              <a:t>.</a:t>
            </a:r>
            <a:endParaRPr lang="en-GB" sz="1500" dirty="0">
              <a:latin typeface="Segoe UI Light" panose="020B0502040204020203" pitchFamily="34" charset="0"/>
              <a:cs typeface="Segoe UI Light" panose="020B0502040204020203" pitchFamily="34" charset="0"/>
            </a:endParaRPr>
          </a:p>
          <a:p>
            <a:pPr lvl="1"/>
            <a:endParaRPr lang="en-GB" sz="1500" dirty="0"/>
          </a:p>
          <a:p>
            <a:pPr lvl="1"/>
            <a:endParaRPr lang="en-GB" sz="4050" dirty="0"/>
          </a:p>
          <a:p>
            <a:pPr lvl="1"/>
            <a:endParaRPr lang="en-GB" sz="4050" dirty="0"/>
          </a:p>
          <a:p>
            <a:endParaRPr lang="en-GB" sz="4050" dirty="0"/>
          </a:p>
        </p:txBody>
      </p:sp>
      <p:sp>
        <p:nvSpPr>
          <p:cNvPr id="6" name="Rectangle 5"/>
          <p:cNvSpPr/>
          <p:nvPr/>
        </p:nvSpPr>
        <p:spPr>
          <a:xfrm>
            <a:off x="362104" y="4852218"/>
            <a:ext cx="5684735" cy="599155"/>
          </a:xfrm>
          <a:prstGeom prst="rect">
            <a:avLst/>
          </a:prstGeom>
          <a:solidFill>
            <a:srgbClr val="006C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GB" sz="2400" dirty="0">
                <a:latin typeface="Segoe UI Light" panose="020B0502040204020203" pitchFamily="34" charset="0"/>
                <a:cs typeface="Segoe UI Light" panose="020B0502040204020203" pitchFamily="34" charset="0"/>
              </a:rPr>
              <a:t>#</a:t>
            </a:r>
            <a:r>
              <a:rPr lang="en-GB" sz="2400" dirty="0" err="1">
                <a:latin typeface="Segoe UI Light" panose="020B0502040204020203" pitchFamily="34" charset="0"/>
                <a:cs typeface="Segoe UI Light" panose="020B0502040204020203" pitchFamily="34" charset="0"/>
              </a:rPr>
              <a:t>jsopenday</a:t>
            </a:r>
            <a:endParaRPr lang="en-GB" sz="24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192398265"/>
      </p:ext>
    </p:extLst>
  </p:cSld>
  <p:clrMapOvr>
    <a:masterClrMapping/>
  </p:clrMapOvr>
  <mc:AlternateContent xmlns:mc="http://schemas.openxmlformats.org/markup-compatibility/2006">
    <mc:Choice xmlns:p14="http://schemas.microsoft.com/office/powerpoint/2010/main" Requires="p14">
      <p:transition spd="slow" p14:dur="3400" advClick="0" advTm="5000">
        <p14:reveal/>
      </p:transition>
    </mc:Choice>
    <mc:Fallback>
      <p:transition spd="slow" advClick="0" advTm="5000">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3"/>
          </p:nvPr>
        </p:nvSpPr>
        <p:spPr/>
        <p:txBody>
          <a:bodyPr/>
          <a:lstStyle/>
          <a:p>
            <a:r>
              <a:rPr lang="en-GB" smtClean="0"/>
              <a:t>With just 5 years to go until The Future™ officially starts in 2020, it's time to pull on your lycra-and-tinfoil onesie, pick out the colour of your hovercar, and consider the technologies you'll use for your upcoming web projects. </a:t>
            </a:r>
          </a:p>
          <a:p>
            <a:r>
              <a:rPr lang="en-GB" smtClean="0"/>
              <a:t>Thanks to a temporal wormhole triggered by a freak SharePoint misconfiguration, I can exclusively reveal the architecture of a web app designed several years in the future. Some of it is predictable ES6/7 stuff - web components, shadow DOM, etc. - but then it gets into metaprogramming, cross-compilation from native code, advanced parallelism techniques, layout *without* CSS, and more. </a:t>
            </a:r>
          </a:p>
          <a:p>
            <a:r>
              <a:rPr lang="en-GB" smtClean="0"/>
              <a:t>In this demo-centric session I'll show you each of these likely upcoming web technologies. Most of them are impossible (or at least downright irresponsible) to use in production web apps today, but seeing them in action will give you a sense of the possibilities that may soon open up. </a:t>
            </a:r>
            <a:endParaRPr lang="en-GB" dirty="0"/>
          </a:p>
        </p:txBody>
      </p:sp>
      <p:sp>
        <p:nvSpPr>
          <p:cNvPr id="8" name="Content Placeholder 7"/>
          <p:cNvSpPr>
            <a:spLocks noGrp="1"/>
          </p:cNvSpPr>
          <p:nvPr>
            <p:ph sz="quarter" idx="14"/>
          </p:nvPr>
        </p:nvSpPr>
        <p:spPr/>
        <p:txBody>
          <a:bodyPr/>
          <a:lstStyle/>
          <a:p>
            <a:r>
              <a:rPr lang="en-GB" smtClean="0"/>
              <a:t>Steve is the developer behind Knockout.js an implementation of the MVVM pattern in JavaScript. Originally from the mighty steel city of Sheffield, Steve studied Mathematics at Cambridge and now lives in Bristol working remotely for Microsoft in the US. </a:t>
            </a:r>
          </a:p>
          <a:p>
            <a:endParaRPr lang="en-GB" dirty="0"/>
          </a:p>
        </p:txBody>
      </p:sp>
      <p:pic>
        <p:nvPicPr>
          <p:cNvPr id="6" name="Picture Placeholder 5"/>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10" name="Text Placeholder 9"/>
          <p:cNvSpPr>
            <a:spLocks noGrp="1"/>
          </p:cNvSpPr>
          <p:nvPr>
            <p:ph type="body" sz="quarter" idx="16"/>
          </p:nvPr>
        </p:nvSpPr>
        <p:spPr>
          <a:xfrm>
            <a:off x="282179" y="1877292"/>
            <a:ext cx="2245867" cy="3985350"/>
          </a:xfrm>
        </p:spPr>
        <p:txBody>
          <a:bodyPr/>
          <a:lstStyle/>
          <a:p>
            <a:r>
              <a:rPr lang="en-GB" dirty="0" smtClean="0"/>
              <a:t>Tomorrow's World of Web Development</a:t>
            </a:r>
          </a:p>
          <a:p>
            <a:endParaRPr lang="en-GB" dirty="0" smtClean="0"/>
          </a:p>
          <a:p>
            <a:r>
              <a:rPr lang="en-GB" dirty="0" smtClean="0"/>
              <a:t>Steve Sanderson</a:t>
            </a:r>
          </a:p>
          <a:p>
            <a:r>
              <a:rPr lang="en-GB" dirty="0" smtClean="0"/>
              <a:t>15:15 - 16:15  </a:t>
            </a:r>
          </a:p>
          <a:p>
            <a:endParaRPr lang="en-GB" dirty="0"/>
          </a:p>
        </p:txBody>
      </p:sp>
      <p:sp>
        <p:nvSpPr>
          <p:cNvPr id="11" name="Picture Placeholder 10"/>
          <p:cNvSpPr>
            <a:spLocks noGrp="1"/>
          </p:cNvSpPr>
          <p:nvPr>
            <p:ph type="pic" sz="quarter" idx="17"/>
          </p:nvPr>
        </p:nvSpPr>
        <p:spPr/>
      </p:sp>
      <p:sp>
        <p:nvSpPr>
          <p:cNvPr id="12" name="Text Placeholder 11"/>
          <p:cNvSpPr>
            <a:spLocks noGrp="1"/>
          </p:cNvSpPr>
          <p:nvPr>
            <p:ph type="body" sz="quarter" idx="18"/>
          </p:nvPr>
        </p:nvSpPr>
        <p:spPr/>
        <p:txBody>
          <a:bodyPr/>
          <a:lstStyle/>
          <a:p>
            <a:r>
              <a:rPr lang="en-GB" dirty="0"/>
              <a:t>@</a:t>
            </a:r>
            <a:r>
              <a:rPr lang="en-GB" dirty="0" err="1" smtClean="0"/>
              <a:t>stevensanderson</a:t>
            </a:r>
            <a:r>
              <a:rPr lang="en-GB" dirty="0" smtClean="0"/>
              <a:t>	 #tomorrow	  @</a:t>
            </a:r>
            <a:r>
              <a:rPr lang="en-GB" dirty="0" err="1" smtClean="0"/>
              <a:t>msdevuk</a:t>
            </a:r>
            <a:endParaRPr lang="en-GB" dirty="0"/>
          </a:p>
        </p:txBody>
      </p:sp>
    </p:spTree>
    <p:extLst>
      <p:ext uri="{BB962C8B-B14F-4D97-AF65-F5344CB8AC3E}">
        <p14:creationId xmlns:p14="http://schemas.microsoft.com/office/powerpoint/2010/main" val="2600820267"/>
      </p:ext>
    </p:extLst>
  </p:cSld>
  <p:clrMapOvr>
    <a:masterClrMapping/>
  </p:clrMapOvr>
  <mc:AlternateContent xmlns:mc="http://schemas.openxmlformats.org/markup-compatibility/2006">
    <mc:Choice xmlns:p14="http://schemas.microsoft.com/office/powerpoint/2010/main" Requires="p14">
      <p:transition spd="slow" p14:dur="3400" advClick="0" advTm="18000">
        <p14:reveal/>
      </p:transition>
    </mc:Choice>
    <mc:Fallback>
      <p:transition spd="slow" advClick="0" advTm="18000">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62104" y="1257758"/>
            <a:ext cx="5684735" cy="3599078"/>
          </a:xfrm>
          <a:prstGeom prst="rect">
            <a:avLst/>
          </a:prstGeom>
          <a:solidFill>
            <a:srgbClr val="0077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GB" sz="4050" dirty="0"/>
          </a:p>
          <a:p>
            <a:pPr lvl="1"/>
            <a:endParaRPr lang="en-GB" sz="4050" dirty="0"/>
          </a:p>
          <a:p>
            <a:pPr lvl="1"/>
            <a:endParaRPr lang="en-GB" sz="4050" dirty="0"/>
          </a:p>
          <a:p>
            <a:pPr lvl="1"/>
            <a:r>
              <a:rPr lang="en-GB" sz="4050" dirty="0" smtClean="0">
                <a:latin typeface="Segoe UI Light" panose="020B0502040204020203" pitchFamily="34" charset="0"/>
                <a:cs typeface="Segoe UI Light" panose="020B0502040204020203" pitchFamily="34" charset="0"/>
              </a:rPr>
              <a:t>Is your web app Edge compatible?</a:t>
            </a:r>
          </a:p>
          <a:p>
            <a:pPr lvl="1"/>
            <a:endParaRPr lang="en-GB" sz="1350" dirty="0">
              <a:latin typeface="Segoe UI Light" panose="020B0502040204020203" pitchFamily="34" charset="0"/>
              <a:cs typeface="Segoe UI Light" panose="020B0502040204020203" pitchFamily="34" charset="0"/>
            </a:endParaRPr>
          </a:p>
          <a:p>
            <a:pPr lvl="1"/>
            <a:r>
              <a:rPr lang="en-GB" sz="1500" dirty="0" smtClean="0">
                <a:latin typeface="Segoe UI Light" panose="020B0502040204020203" pitchFamily="34" charset="0"/>
                <a:cs typeface="Segoe UI Light" panose="020B0502040204020203" pitchFamily="34" charset="0"/>
              </a:rPr>
              <a:t>400 million users will be getting a free upgrade to Windows 10. Edge will be their default browser.</a:t>
            </a:r>
          </a:p>
          <a:p>
            <a:pPr lvl="1"/>
            <a:endParaRPr lang="en-GB" sz="1500" dirty="0">
              <a:latin typeface="Segoe UI Light" panose="020B0502040204020203" pitchFamily="34" charset="0"/>
              <a:cs typeface="Segoe UI Light" panose="020B0502040204020203" pitchFamily="34" charset="0"/>
            </a:endParaRPr>
          </a:p>
          <a:p>
            <a:pPr lvl="1"/>
            <a:r>
              <a:rPr lang="en-GB" sz="1500" dirty="0" smtClean="0">
                <a:latin typeface="Segoe UI Light" panose="020B0502040204020203" pitchFamily="34" charset="0"/>
                <a:cs typeface="Segoe UI Light" panose="020B0502040204020203" pitchFamily="34" charset="0"/>
              </a:rPr>
              <a:t>Scan your site to make sure it’s up to scratch with Web Standards at http://modern.ie</a:t>
            </a:r>
            <a:endParaRPr lang="en-GB" sz="1500" dirty="0">
              <a:latin typeface="Segoe UI Light" panose="020B0502040204020203" pitchFamily="34" charset="0"/>
              <a:cs typeface="Segoe UI Light" panose="020B0502040204020203" pitchFamily="34" charset="0"/>
            </a:endParaRPr>
          </a:p>
          <a:p>
            <a:pPr lvl="1"/>
            <a:endParaRPr lang="en-GB" sz="1500" dirty="0"/>
          </a:p>
          <a:p>
            <a:pPr lvl="1"/>
            <a:endParaRPr lang="en-GB" sz="4050" dirty="0"/>
          </a:p>
          <a:p>
            <a:pPr lvl="1"/>
            <a:endParaRPr lang="en-GB" sz="4050" dirty="0"/>
          </a:p>
          <a:p>
            <a:endParaRPr lang="en-GB" sz="4050" dirty="0"/>
          </a:p>
        </p:txBody>
      </p:sp>
      <p:sp>
        <p:nvSpPr>
          <p:cNvPr id="6" name="Rectangle 5"/>
          <p:cNvSpPr/>
          <p:nvPr/>
        </p:nvSpPr>
        <p:spPr>
          <a:xfrm>
            <a:off x="362104" y="4852218"/>
            <a:ext cx="5684735" cy="599155"/>
          </a:xfrm>
          <a:prstGeom prst="rect">
            <a:avLst/>
          </a:prstGeom>
          <a:solidFill>
            <a:srgbClr val="006C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GB" sz="2400" dirty="0">
                <a:latin typeface="Segoe UI Light" panose="020B0502040204020203" pitchFamily="34" charset="0"/>
                <a:cs typeface="Segoe UI Light" panose="020B0502040204020203" pitchFamily="34" charset="0"/>
              </a:rPr>
              <a:t>#</a:t>
            </a:r>
            <a:r>
              <a:rPr lang="en-GB" sz="2400" dirty="0" err="1">
                <a:latin typeface="Segoe UI Light" panose="020B0502040204020203" pitchFamily="34" charset="0"/>
                <a:cs typeface="Segoe UI Light" panose="020B0502040204020203" pitchFamily="34" charset="0"/>
              </a:rPr>
              <a:t>jsopenday</a:t>
            </a:r>
            <a:endParaRPr lang="en-GB" sz="24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929290832"/>
      </p:ext>
    </p:extLst>
  </p:cSld>
  <p:clrMapOvr>
    <a:masterClrMapping/>
  </p:clrMapOvr>
  <mc:AlternateContent xmlns:mc="http://schemas.openxmlformats.org/markup-compatibility/2006">
    <mc:Choice xmlns:p14="http://schemas.microsoft.com/office/powerpoint/2010/main" Requires="p14">
      <p:transition spd="slow" p14:dur="3400" advClick="0" advTm="15000">
        <p14:reveal/>
      </p:transition>
    </mc:Choice>
    <mc:Fallback>
      <p:transition spd="slow" advClick="0" advTm="1500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73614" y="1119469"/>
            <a:ext cx="8591360" cy="4598894"/>
          </a:xfrm>
          <a:prstGeom prst="rect">
            <a:avLst/>
          </a:prstGeom>
          <a:solidFill>
            <a:srgbClr val="0077D6">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GB" sz="4050" dirty="0"/>
          </a:p>
          <a:p>
            <a:pPr lvl="1"/>
            <a:endParaRPr lang="en-GB" sz="4050" dirty="0"/>
          </a:p>
          <a:p>
            <a:pPr lvl="1"/>
            <a:endParaRPr lang="en-GB" sz="4050" dirty="0"/>
          </a:p>
          <a:p>
            <a:pPr lvl="1"/>
            <a:r>
              <a:rPr lang="en-GB" sz="4050" dirty="0">
                <a:latin typeface="Segoe UI Light" panose="020B0502040204020203" pitchFamily="34" charset="0"/>
                <a:cs typeface="Segoe UI Light" panose="020B0502040204020203" pitchFamily="34" charset="0"/>
              </a:rPr>
              <a:t>JavaScript Open Day</a:t>
            </a:r>
          </a:p>
          <a:p>
            <a:pPr lvl="1"/>
            <a:endParaRPr lang="en-GB" sz="4050" dirty="0"/>
          </a:p>
          <a:p>
            <a:pPr lvl="1"/>
            <a:endParaRPr lang="en-GB" sz="4050" dirty="0"/>
          </a:p>
          <a:p>
            <a:pPr lvl="1"/>
            <a:endParaRPr lang="en-GB" sz="4050" dirty="0"/>
          </a:p>
          <a:p>
            <a:pPr lvl="1"/>
            <a:endParaRPr lang="en-GB" sz="4050" dirty="0"/>
          </a:p>
          <a:p>
            <a:pPr lvl="1"/>
            <a:endParaRPr lang="en-GB" sz="4050" dirty="0"/>
          </a:p>
          <a:p>
            <a:pPr lvl="1"/>
            <a:endParaRPr lang="en-GB" sz="4050" dirty="0"/>
          </a:p>
          <a:p>
            <a:pPr lvl="1"/>
            <a:endParaRPr lang="en-GB" sz="4050" dirty="0"/>
          </a:p>
          <a:p>
            <a:pPr lvl="1"/>
            <a:endParaRPr lang="en-GB" sz="4050" dirty="0"/>
          </a:p>
          <a:p>
            <a:pPr lvl="1"/>
            <a:endParaRPr lang="en-GB" sz="4050" dirty="0"/>
          </a:p>
        </p:txBody>
      </p:sp>
      <p:sp>
        <p:nvSpPr>
          <p:cNvPr id="6" name="Rectangle 5"/>
          <p:cNvSpPr/>
          <p:nvPr/>
        </p:nvSpPr>
        <p:spPr>
          <a:xfrm rot="16200000">
            <a:off x="6133541" y="2986929"/>
            <a:ext cx="4598894" cy="863973"/>
          </a:xfrm>
          <a:prstGeom prst="rect">
            <a:avLst/>
          </a:prstGeom>
          <a:solidFill>
            <a:srgbClr val="006C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GB" sz="2400" dirty="0">
                <a:latin typeface="Segoe UI Light" panose="020B0502040204020203" pitchFamily="34" charset="0"/>
                <a:cs typeface="Segoe UI Light" panose="020B0502040204020203" pitchFamily="34" charset="0"/>
              </a:rPr>
              <a:t>#</a:t>
            </a:r>
            <a:r>
              <a:rPr lang="en-GB" sz="2400" dirty="0" err="1">
                <a:latin typeface="Segoe UI Light" panose="020B0502040204020203" pitchFamily="34" charset="0"/>
                <a:cs typeface="Segoe UI Light" panose="020B0502040204020203" pitchFamily="34" charset="0"/>
              </a:rPr>
              <a:t>jsopenday</a:t>
            </a:r>
            <a:endParaRPr lang="en-GB" sz="2400" dirty="0">
              <a:latin typeface="Segoe UI Light" panose="020B0502040204020203" pitchFamily="34" charset="0"/>
              <a:cs typeface="Segoe UI Light" panose="020B0502040204020203" pitchFamily="34" charset="0"/>
            </a:endParaRPr>
          </a:p>
        </p:txBody>
      </p:sp>
      <p:graphicFrame>
        <p:nvGraphicFramePr>
          <p:cNvPr id="7" name="Table 6"/>
          <p:cNvGraphicFramePr>
            <a:graphicFrameLocks noGrp="1"/>
          </p:cNvGraphicFramePr>
          <p:nvPr>
            <p:extLst>
              <p:ext uri="{D42A27DB-BD31-4B8C-83A1-F6EECF244321}">
                <p14:modId xmlns:p14="http://schemas.microsoft.com/office/powerpoint/2010/main" val="2046443416"/>
              </p:ext>
            </p:extLst>
          </p:nvPr>
        </p:nvGraphicFramePr>
        <p:xfrm>
          <a:off x="649397" y="2021896"/>
          <a:ext cx="7091105" cy="3370022"/>
        </p:xfrm>
        <a:graphic>
          <a:graphicData uri="http://schemas.openxmlformats.org/drawingml/2006/table">
            <a:tbl>
              <a:tblPr/>
              <a:tblGrid>
                <a:gridCol w="1187289"/>
                <a:gridCol w="3450010"/>
                <a:gridCol w="2453806"/>
              </a:tblGrid>
              <a:tr h="259080">
                <a:tc>
                  <a:txBody>
                    <a:bodyPr/>
                    <a:lstStyle/>
                    <a:p>
                      <a:pPr marL="0" marR="0" fontAlgn="t">
                        <a:spcBef>
                          <a:spcPts val="0"/>
                        </a:spcBef>
                        <a:spcAft>
                          <a:spcPts val="0"/>
                        </a:spcAft>
                      </a:pPr>
                      <a:r>
                        <a:rPr lang="en-US" sz="1200" dirty="0">
                          <a:solidFill>
                            <a:schemeClr val="bg1"/>
                          </a:solidFill>
                          <a:effectLst/>
                          <a:latin typeface="+mj-lt"/>
                        </a:rPr>
                        <a:t>9:30–10:15</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dirty="0" smtClean="0">
                          <a:solidFill>
                            <a:schemeClr val="bg1"/>
                          </a:solidFill>
                          <a:effectLst/>
                          <a:latin typeface="+mj-lt"/>
                        </a:rPr>
                        <a:t>Innovation vs. Impatience </a:t>
                      </a:r>
                      <a:endParaRPr lang="en-GB" sz="1200" dirty="0">
                        <a:solidFill>
                          <a:schemeClr val="bg1"/>
                        </a:solidFill>
                        <a:effectLst/>
                        <a:latin typeface="+mj-lt"/>
                      </a:endParaRP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dirty="0">
                          <a:solidFill>
                            <a:schemeClr val="bg1"/>
                          </a:solidFill>
                          <a:effectLst/>
                          <a:latin typeface="+mj-lt"/>
                        </a:rPr>
                        <a:t>Chris Heilmann</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323497">
                <a:tc>
                  <a:txBody>
                    <a:bodyPr/>
                    <a:lstStyle/>
                    <a:p>
                      <a:pPr marL="0" marR="0" fontAlgn="t">
                        <a:spcBef>
                          <a:spcPts val="0"/>
                        </a:spcBef>
                        <a:spcAft>
                          <a:spcPts val="0"/>
                        </a:spcAft>
                      </a:pPr>
                      <a:r>
                        <a:rPr lang="en-US" sz="1200" dirty="0">
                          <a:solidFill>
                            <a:schemeClr val="bg1"/>
                          </a:solidFill>
                          <a:effectLst/>
                          <a:latin typeface="+mj-lt"/>
                        </a:rPr>
                        <a:t>10:15–11:00</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dirty="0">
                          <a:solidFill>
                            <a:schemeClr val="bg1"/>
                          </a:solidFill>
                          <a:effectLst/>
                          <a:latin typeface="+mj-lt"/>
                        </a:rPr>
                        <a:t>ES6 Now: The Good, The Bad, and The Hype </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dirty="0">
                          <a:solidFill>
                            <a:schemeClr val="bg1"/>
                          </a:solidFill>
                          <a:effectLst/>
                          <a:latin typeface="+mj-lt"/>
                        </a:rPr>
                        <a:t>Andrea Giammarchi </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272845">
                <a:tc>
                  <a:txBody>
                    <a:bodyPr/>
                    <a:lstStyle/>
                    <a:p>
                      <a:pPr marL="0" marR="0" fontAlgn="t">
                        <a:spcBef>
                          <a:spcPts val="0"/>
                        </a:spcBef>
                        <a:spcAft>
                          <a:spcPts val="0"/>
                        </a:spcAft>
                      </a:pPr>
                      <a:r>
                        <a:rPr lang="en-US" sz="1200" dirty="0">
                          <a:solidFill>
                            <a:srgbClr val="006CC2"/>
                          </a:solidFill>
                          <a:effectLst/>
                          <a:latin typeface="+mj-lt"/>
                        </a:rPr>
                        <a:t>11:00–11:15</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EF000"/>
                    </a:solidFill>
                  </a:tcPr>
                </a:tc>
                <a:tc>
                  <a:txBody>
                    <a:bodyPr/>
                    <a:lstStyle/>
                    <a:p>
                      <a:pPr marL="0" marR="0" fontAlgn="t">
                        <a:spcBef>
                          <a:spcPts val="0"/>
                        </a:spcBef>
                        <a:spcAft>
                          <a:spcPts val="0"/>
                        </a:spcAft>
                      </a:pPr>
                      <a:r>
                        <a:rPr lang="en-GB" sz="1200" dirty="0">
                          <a:solidFill>
                            <a:srgbClr val="006CC2"/>
                          </a:solidFill>
                          <a:effectLst/>
                          <a:latin typeface="+mj-lt"/>
                        </a:rPr>
                        <a:t>Break</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EF000"/>
                    </a:solidFill>
                  </a:tcPr>
                </a:tc>
                <a:tc>
                  <a:txBody>
                    <a:bodyPr/>
                    <a:lstStyle/>
                    <a:p>
                      <a:pPr marL="0" marR="0" fontAlgn="t">
                        <a:spcBef>
                          <a:spcPts val="0"/>
                        </a:spcBef>
                        <a:spcAft>
                          <a:spcPts val="0"/>
                        </a:spcAft>
                      </a:pPr>
                      <a:r>
                        <a:rPr lang="en-GB" sz="1200" dirty="0">
                          <a:solidFill>
                            <a:srgbClr val="006CC2"/>
                          </a:solidFill>
                          <a:effectLst/>
                          <a:latin typeface="+mj-lt"/>
                        </a:rPr>
                        <a:t> </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EF000"/>
                    </a:solidFill>
                  </a:tcPr>
                </a:tc>
              </a:tr>
              <a:tr h="259080">
                <a:tc>
                  <a:txBody>
                    <a:bodyPr/>
                    <a:lstStyle/>
                    <a:p>
                      <a:pPr marL="0" marR="0" fontAlgn="t">
                        <a:spcBef>
                          <a:spcPts val="0"/>
                        </a:spcBef>
                        <a:spcAft>
                          <a:spcPts val="0"/>
                        </a:spcAft>
                      </a:pPr>
                      <a:r>
                        <a:rPr lang="en-US" sz="1200">
                          <a:solidFill>
                            <a:schemeClr val="bg1"/>
                          </a:solidFill>
                          <a:effectLst/>
                          <a:latin typeface="+mj-lt"/>
                        </a:rPr>
                        <a:t>11:15–11:50</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US" sz="1200" dirty="0" smtClean="0">
                          <a:solidFill>
                            <a:schemeClr val="bg1"/>
                          </a:solidFill>
                          <a:effectLst/>
                          <a:latin typeface="+mj-lt"/>
                        </a:rPr>
                        <a:t>Making development workflows simple</a:t>
                      </a:r>
                      <a:endParaRPr lang="en-US" sz="1200" dirty="0">
                        <a:solidFill>
                          <a:schemeClr val="bg1"/>
                        </a:solidFill>
                        <a:effectLst/>
                        <a:latin typeface="+mj-lt"/>
                      </a:endParaRP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dirty="0">
                          <a:solidFill>
                            <a:schemeClr val="bg1"/>
                          </a:solidFill>
                          <a:effectLst/>
                          <a:latin typeface="+mj-lt"/>
                        </a:rPr>
                        <a:t>Peter Müller</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259080">
                <a:tc>
                  <a:txBody>
                    <a:bodyPr/>
                    <a:lstStyle/>
                    <a:p>
                      <a:pPr marL="0" marR="0" fontAlgn="t">
                        <a:spcBef>
                          <a:spcPts val="0"/>
                        </a:spcBef>
                        <a:spcAft>
                          <a:spcPts val="0"/>
                        </a:spcAft>
                      </a:pPr>
                      <a:r>
                        <a:rPr lang="en-GB" sz="1200">
                          <a:solidFill>
                            <a:schemeClr val="bg1"/>
                          </a:solidFill>
                          <a:effectLst/>
                          <a:latin typeface="+mj-lt"/>
                        </a:rPr>
                        <a:t>11:50 - 12:05</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dirty="0">
                          <a:solidFill>
                            <a:schemeClr val="bg1"/>
                          </a:solidFill>
                          <a:effectLst/>
                          <a:latin typeface="+mj-lt"/>
                        </a:rPr>
                        <a:t>Dealing with the data created by IOT</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dirty="0">
                          <a:solidFill>
                            <a:schemeClr val="bg1"/>
                          </a:solidFill>
                          <a:effectLst/>
                          <a:latin typeface="+mj-lt"/>
                        </a:rPr>
                        <a:t>Bianca Furtuna </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259080">
                <a:tc>
                  <a:txBody>
                    <a:bodyPr/>
                    <a:lstStyle/>
                    <a:p>
                      <a:pPr marL="0" marR="0" fontAlgn="t">
                        <a:spcBef>
                          <a:spcPts val="0"/>
                        </a:spcBef>
                        <a:spcAft>
                          <a:spcPts val="0"/>
                        </a:spcAft>
                      </a:pPr>
                      <a:r>
                        <a:rPr lang="en-US" sz="1200">
                          <a:solidFill>
                            <a:schemeClr val="bg1"/>
                          </a:solidFill>
                          <a:effectLst/>
                          <a:latin typeface="+mj-lt"/>
                        </a:rPr>
                        <a:t>12:05–12:45</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dirty="0">
                          <a:solidFill>
                            <a:schemeClr val="bg1"/>
                          </a:solidFill>
                          <a:effectLst/>
                          <a:latin typeface="+mj-lt"/>
                        </a:rPr>
                        <a:t> Installable Web Apps</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dirty="0">
                          <a:solidFill>
                            <a:schemeClr val="bg1"/>
                          </a:solidFill>
                          <a:effectLst/>
                          <a:latin typeface="+mj-lt"/>
                        </a:rPr>
                        <a:t>Andreas Bovens, Martin Kearn</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259080">
                <a:tc>
                  <a:txBody>
                    <a:bodyPr/>
                    <a:lstStyle/>
                    <a:p>
                      <a:pPr marL="0" marR="0" fontAlgn="t">
                        <a:spcBef>
                          <a:spcPts val="0"/>
                        </a:spcBef>
                        <a:spcAft>
                          <a:spcPts val="0"/>
                        </a:spcAft>
                      </a:pPr>
                      <a:r>
                        <a:rPr lang="en-US" sz="1200">
                          <a:solidFill>
                            <a:srgbClr val="006CC2"/>
                          </a:solidFill>
                          <a:effectLst/>
                          <a:latin typeface="+mj-lt"/>
                        </a:rPr>
                        <a:t>12:45–13:30</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EF000"/>
                    </a:solidFill>
                  </a:tcPr>
                </a:tc>
                <a:tc>
                  <a:txBody>
                    <a:bodyPr/>
                    <a:lstStyle/>
                    <a:p>
                      <a:pPr marL="0" marR="0" fontAlgn="t">
                        <a:spcBef>
                          <a:spcPts val="0"/>
                        </a:spcBef>
                        <a:spcAft>
                          <a:spcPts val="0"/>
                        </a:spcAft>
                      </a:pPr>
                      <a:r>
                        <a:rPr lang="en-GB" sz="1200" dirty="0">
                          <a:solidFill>
                            <a:srgbClr val="006CC2"/>
                          </a:solidFill>
                          <a:effectLst/>
                          <a:latin typeface="+mj-lt"/>
                        </a:rPr>
                        <a:t>Lunch</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EF000"/>
                    </a:solidFill>
                  </a:tcPr>
                </a:tc>
                <a:tc>
                  <a:txBody>
                    <a:bodyPr/>
                    <a:lstStyle/>
                    <a:p>
                      <a:pPr marL="0" marR="0" fontAlgn="t">
                        <a:spcBef>
                          <a:spcPts val="0"/>
                        </a:spcBef>
                        <a:spcAft>
                          <a:spcPts val="0"/>
                        </a:spcAft>
                      </a:pPr>
                      <a:r>
                        <a:rPr lang="en-GB" sz="1200" dirty="0">
                          <a:solidFill>
                            <a:srgbClr val="006CC2"/>
                          </a:solidFill>
                          <a:effectLst/>
                          <a:latin typeface="+mj-lt"/>
                        </a:rPr>
                        <a:t> </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EF000"/>
                    </a:solidFill>
                  </a:tcPr>
                </a:tc>
              </a:tr>
              <a:tr h="441960">
                <a:tc>
                  <a:txBody>
                    <a:bodyPr/>
                    <a:lstStyle/>
                    <a:p>
                      <a:pPr marL="0" marR="0" fontAlgn="t">
                        <a:spcBef>
                          <a:spcPts val="0"/>
                        </a:spcBef>
                        <a:spcAft>
                          <a:spcPts val="0"/>
                        </a:spcAft>
                      </a:pPr>
                      <a:r>
                        <a:rPr lang="en-US" sz="1200">
                          <a:solidFill>
                            <a:schemeClr val="bg1"/>
                          </a:solidFill>
                          <a:effectLst/>
                          <a:latin typeface="+mj-lt"/>
                        </a:rPr>
                        <a:t>1:30–2:15</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dirty="0" smtClean="0">
                          <a:solidFill>
                            <a:schemeClr val="bg1"/>
                          </a:solidFill>
                          <a:effectLst/>
                          <a:latin typeface="+mj-lt"/>
                        </a:rPr>
                        <a:t>The toxic side of free. Or: how I lost the love for my side project</a:t>
                      </a:r>
                      <a:endParaRPr lang="en-US" sz="1200" dirty="0">
                        <a:solidFill>
                          <a:schemeClr val="bg1"/>
                        </a:solidFill>
                        <a:effectLst/>
                        <a:latin typeface="+mj-lt"/>
                      </a:endParaRP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en-US" sz="1200" kern="1200" dirty="0" smtClean="0">
                          <a:solidFill>
                            <a:schemeClr val="bg1"/>
                          </a:solidFill>
                          <a:effectLst/>
                          <a:latin typeface="+mn-lt"/>
                          <a:ea typeface="+mn-ea"/>
                          <a:cs typeface="+mn-cs"/>
                        </a:rPr>
                        <a:t>Remy</a:t>
                      </a:r>
                      <a:r>
                        <a:rPr lang="en-US" sz="1200" kern="1200" baseline="0" dirty="0" smtClean="0">
                          <a:solidFill>
                            <a:schemeClr val="bg1"/>
                          </a:solidFill>
                          <a:effectLst/>
                          <a:latin typeface="+mn-lt"/>
                          <a:ea typeface="+mn-ea"/>
                          <a:cs typeface="+mn-cs"/>
                        </a:rPr>
                        <a:t> Sharp</a:t>
                      </a:r>
                      <a:endParaRPr lang="en-US" sz="1200" kern="1200" dirty="0" smtClean="0">
                        <a:solidFill>
                          <a:schemeClr val="bg1"/>
                        </a:solidFill>
                        <a:effectLst/>
                        <a:latin typeface="+mn-lt"/>
                        <a:ea typeface="+mn-ea"/>
                        <a:cs typeface="+mn-cs"/>
                      </a:endParaRP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259080">
                <a:tc>
                  <a:txBody>
                    <a:bodyPr/>
                    <a:lstStyle/>
                    <a:p>
                      <a:pPr marL="0" marR="0" fontAlgn="t">
                        <a:spcBef>
                          <a:spcPts val="0"/>
                        </a:spcBef>
                        <a:spcAft>
                          <a:spcPts val="0"/>
                        </a:spcAft>
                      </a:pPr>
                      <a:r>
                        <a:rPr lang="en-US" sz="1200">
                          <a:solidFill>
                            <a:schemeClr val="bg1"/>
                          </a:solidFill>
                          <a:effectLst/>
                          <a:latin typeface="+mj-lt"/>
                        </a:rPr>
                        <a:t>14:15–15:00</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dirty="0" smtClean="0">
                          <a:solidFill>
                            <a:schemeClr val="bg1"/>
                          </a:solidFill>
                          <a:effectLst/>
                          <a:latin typeface="+mj-lt"/>
                        </a:rPr>
                        <a:t>Predicting the Future with Azure Machine Learning</a:t>
                      </a:r>
                      <a:endParaRPr lang="en-GB" sz="1200" dirty="0">
                        <a:solidFill>
                          <a:schemeClr val="bg1"/>
                        </a:solidFill>
                        <a:effectLst/>
                        <a:latin typeface="+mj-lt"/>
                      </a:endParaRP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a:solidFill>
                            <a:schemeClr val="bg1"/>
                          </a:solidFill>
                          <a:effectLst/>
                          <a:latin typeface="+mj-lt"/>
                        </a:rPr>
                        <a:t>Amy Nicholson</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259080">
                <a:tc>
                  <a:txBody>
                    <a:bodyPr/>
                    <a:lstStyle/>
                    <a:p>
                      <a:pPr marL="0" marR="0" fontAlgn="t">
                        <a:spcBef>
                          <a:spcPts val="0"/>
                        </a:spcBef>
                        <a:spcAft>
                          <a:spcPts val="0"/>
                        </a:spcAft>
                      </a:pPr>
                      <a:r>
                        <a:rPr lang="en-US" sz="1200" dirty="0">
                          <a:solidFill>
                            <a:srgbClr val="006CC2"/>
                          </a:solidFill>
                          <a:effectLst/>
                          <a:latin typeface="+mj-lt"/>
                        </a:rPr>
                        <a:t>15:00-15:15</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EF000"/>
                    </a:solidFill>
                  </a:tcPr>
                </a:tc>
                <a:tc>
                  <a:txBody>
                    <a:bodyPr/>
                    <a:lstStyle/>
                    <a:p>
                      <a:pPr marL="0" marR="0" fontAlgn="t">
                        <a:spcBef>
                          <a:spcPts val="0"/>
                        </a:spcBef>
                        <a:spcAft>
                          <a:spcPts val="0"/>
                        </a:spcAft>
                      </a:pPr>
                      <a:r>
                        <a:rPr lang="en-US" sz="1200" dirty="0">
                          <a:solidFill>
                            <a:srgbClr val="006CC2"/>
                          </a:solidFill>
                          <a:effectLst/>
                          <a:latin typeface="+mj-lt"/>
                        </a:rPr>
                        <a:t>Break</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EF000"/>
                    </a:solidFill>
                  </a:tcPr>
                </a:tc>
                <a:tc>
                  <a:txBody>
                    <a:bodyPr/>
                    <a:lstStyle/>
                    <a:p>
                      <a:pPr marL="0" marR="0" fontAlgn="t">
                        <a:spcBef>
                          <a:spcPts val="0"/>
                        </a:spcBef>
                        <a:spcAft>
                          <a:spcPts val="0"/>
                        </a:spcAft>
                      </a:pPr>
                      <a:r>
                        <a:rPr lang="en-US" sz="1200" dirty="0">
                          <a:solidFill>
                            <a:srgbClr val="006CC2"/>
                          </a:solidFill>
                          <a:effectLst/>
                          <a:latin typeface="+mj-lt"/>
                        </a:rPr>
                        <a:t> </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EF000"/>
                    </a:solidFill>
                  </a:tcPr>
                </a:tc>
              </a:tr>
              <a:tr h="259080">
                <a:tc>
                  <a:txBody>
                    <a:bodyPr/>
                    <a:lstStyle/>
                    <a:p>
                      <a:pPr marL="0" marR="0" fontAlgn="t">
                        <a:spcBef>
                          <a:spcPts val="0"/>
                        </a:spcBef>
                        <a:spcAft>
                          <a:spcPts val="0"/>
                        </a:spcAft>
                      </a:pPr>
                      <a:r>
                        <a:rPr lang="en-US" sz="1200">
                          <a:solidFill>
                            <a:schemeClr val="bg1"/>
                          </a:solidFill>
                          <a:effectLst/>
                          <a:latin typeface="+mj-lt"/>
                        </a:rPr>
                        <a:t>15:15–16:15</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GB" sz="1200">
                          <a:solidFill>
                            <a:schemeClr val="bg1"/>
                          </a:solidFill>
                          <a:effectLst/>
                          <a:latin typeface="+mj-lt"/>
                        </a:rPr>
                        <a:t>Tomorrow's World of Web Development</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US" sz="1200" dirty="0">
                          <a:solidFill>
                            <a:schemeClr val="bg1"/>
                          </a:solidFill>
                          <a:effectLst/>
                          <a:latin typeface="+mj-lt"/>
                        </a:rPr>
                        <a:t>Steve Sanderson</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r h="259080">
                <a:tc>
                  <a:txBody>
                    <a:bodyPr/>
                    <a:lstStyle/>
                    <a:p>
                      <a:pPr marL="0" marR="0" fontAlgn="t">
                        <a:spcBef>
                          <a:spcPts val="0"/>
                        </a:spcBef>
                        <a:spcAft>
                          <a:spcPts val="0"/>
                        </a:spcAft>
                      </a:pPr>
                      <a:r>
                        <a:rPr lang="en-US" sz="1200" dirty="0" smtClean="0">
                          <a:solidFill>
                            <a:schemeClr val="bg1"/>
                          </a:solidFill>
                          <a:effectLst/>
                          <a:latin typeface="+mj-lt"/>
                        </a:rPr>
                        <a:t>16:30–17:30</a:t>
                      </a:r>
                      <a:endParaRPr lang="en-US" sz="1200" dirty="0">
                        <a:solidFill>
                          <a:schemeClr val="bg1"/>
                        </a:solidFill>
                        <a:effectLst/>
                        <a:latin typeface="+mj-lt"/>
                      </a:endParaRP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US" sz="1200">
                          <a:solidFill>
                            <a:schemeClr val="bg1"/>
                          </a:solidFill>
                          <a:effectLst/>
                          <a:latin typeface="+mj-lt"/>
                        </a:rPr>
                        <a:t>Networking</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c>
                  <a:txBody>
                    <a:bodyPr/>
                    <a:lstStyle/>
                    <a:p>
                      <a:pPr marL="0" marR="0" fontAlgn="t">
                        <a:spcBef>
                          <a:spcPts val="0"/>
                        </a:spcBef>
                        <a:spcAft>
                          <a:spcPts val="0"/>
                        </a:spcAft>
                      </a:pPr>
                      <a:r>
                        <a:rPr lang="en-US" sz="1200" dirty="0">
                          <a:solidFill>
                            <a:schemeClr val="bg1"/>
                          </a:solidFill>
                          <a:effectLst/>
                          <a:latin typeface="+mj-lt"/>
                        </a:rPr>
                        <a:t> </a:t>
                      </a:r>
                    </a:p>
                  </a:txBody>
                  <a:tcPr marL="38100" marR="38100" marT="38100" marB="381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75097060"/>
      </p:ext>
    </p:extLst>
  </p:cSld>
  <p:clrMapOvr>
    <a:masterClrMapping/>
  </p:clrMapOvr>
  <mc:AlternateContent xmlns:mc="http://schemas.openxmlformats.org/markup-compatibility/2006" xmlns:p14="http://schemas.microsoft.com/office/powerpoint/2010/main">
    <mc:Choice Requires="p14">
      <p:transition spd="slow" p14:dur="3400" advClick="0" advTm="10000">
        <p14:reveal/>
      </p:transition>
    </mc:Choice>
    <mc:Fallback xmlns="">
      <p:transition spd="slow" advClick="0" advTm="10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lstStyle/>
          <a:p>
            <a:r>
              <a:rPr lang="en-GB" smtClean="0"/>
              <a:t>JavaScript is one of the most powerful things of the web. It is not only a language to write functionality in, but it also has been a way to bring upcoming technology to browsers of now without waiting for them to support it. This is a double-sided sword, and in this talk Chris Heilmann of Microsoft will remind us of the dangers and the benefits of JavaScript. Just because we can doesn’t mean we should. On the other hand, it makes sense to give developers now what comes next to test and find use cases. It’s a tricky tight-rope walk, but well worth it.</a:t>
            </a:r>
          </a:p>
          <a:p>
            <a:endParaRPr lang="en-GB" dirty="0"/>
          </a:p>
        </p:txBody>
      </p:sp>
      <p:sp>
        <p:nvSpPr>
          <p:cNvPr id="5" name="Content Placeholder 4"/>
          <p:cNvSpPr>
            <a:spLocks noGrp="1"/>
          </p:cNvSpPr>
          <p:nvPr>
            <p:ph sz="quarter" idx="14"/>
          </p:nvPr>
        </p:nvSpPr>
        <p:spPr/>
        <p:txBody>
          <a:bodyPr/>
          <a:lstStyle/>
          <a:p>
            <a:r>
              <a:rPr lang="en-GB" smtClean="0"/>
              <a:t>Chris Heilmann has dedicated a lot of his time making the web better. Originally coming from a radio journalism background, he built his first web site from scratch around 1997 and spent the following years working on lots of large, international web sites. He then spent a few years in Yahoo building products and explaining and training people including Yahoo Answers, Search, Local and Maps. He then worked at Mozilla moving HTML5 support forward and advocating Firefox OS as an open alternative to closed mobile systems. Chris wrote two and contributed to eight books on web development and wrote many articles and hundreds of blog posts for Ajaxian, Smashing Magazine, Yahoo, Mozilla, ScriptJunkie and many more. He also wrote the Developer Evangelism Handbook in use in many companies to coach evangelists.</a:t>
            </a:r>
            <a:br>
              <a:rPr lang="en-GB" smtClean="0"/>
            </a:br>
            <a:endParaRPr lang="en-GB" dirty="0"/>
          </a:p>
        </p:txBody>
      </p:sp>
      <p:pic>
        <p:nvPicPr>
          <p:cNvPr id="12" name="Picture Placeholder 11"/>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7" name="Text Placeholder 6"/>
          <p:cNvSpPr>
            <a:spLocks noGrp="1"/>
          </p:cNvSpPr>
          <p:nvPr>
            <p:ph type="body" sz="quarter" idx="16"/>
          </p:nvPr>
        </p:nvSpPr>
        <p:spPr/>
        <p:txBody>
          <a:bodyPr/>
          <a:lstStyle/>
          <a:p>
            <a:r>
              <a:rPr lang="en-GB" smtClean="0"/>
              <a:t>Innovation vs. Impatience</a:t>
            </a:r>
          </a:p>
          <a:p>
            <a:endParaRPr lang="en-GB" smtClean="0"/>
          </a:p>
          <a:p>
            <a:r>
              <a:rPr lang="en-GB" smtClean="0"/>
              <a:t>Christian Heilmann</a:t>
            </a:r>
          </a:p>
          <a:p>
            <a:r>
              <a:rPr lang="en-GB" smtClean="0"/>
              <a:t>9:30-10:15</a:t>
            </a:r>
          </a:p>
          <a:p>
            <a:endParaRPr lang="en-GB" dirty="0"/>
          </a:p>
        </p:txBody>
      </p:sp>
      <p:sp>
        <p:nvSpPr>
          <p:cNvPr id="9" name="Picture Placeholder 8"/>
          <p:cNvSpPr>
            <a:spLocks noGrp="1"/>
          </p:cNvSpPr>
          <p:nvPr>
            <p:ph type="pic" sz="quarter" idx="17"/>
          </p:nvPr>
        </p:nvSpPr>
        <p:spPr/>
      </p:sp>
      <p:sp>
        <p:nvSpPr>
          <p:cNvPr id="10" name="Text Placeholder 9"/>
          <p:cNvSpPr>
            <a:spLocks noGrp="1"/>
          </p:cNvSpPr>
          <p:nvPr>
            <p:ph type="body" sz="quarter" idx="18"/>
          </p:nvPr>
        </p:nvSpPr>
        <p:spPr/>
        <p:txBody>
          <a:bodyPr/>
          <a:lstStyle/>
          <a:p>
            <a:r>
              <a:rPr lang="en-GB" dirty="0" smtClean="0"/>
              <a:t>@codepo8	#innovation	  @</a:t>
            </a:r>
            <a:r>
              <a:rPr lang="en-GB" dirty="0" err="1" smtClean="0"/>
              <a:t>msdevuk</a:t>
            </a:r>
            <a:endParaRPr lang="en-GB" dirty="0"/>
          </a:p>
        </p:txBody>
      </p:sp>
    </p:spTree>
    <p:extLst>
      <p:ext uri="{BB962C8B-B14F-4D97-AF65-F5344CB8AC3E}">
        <p14:creationId xmlns:p14="http://schemas.microsoft.com/office/powerpoint/2010/main" val="2829737526"/>
      </p:ext>
    </p:extLst>
  </p:cSld>
  <p:clrMapOvr>
    <a:masterClrMapping/>
  </p:clrMapOvr>
  <mc:AlternateContent xmlns:mc="http://schemas.openxmlformats.org/markup-compatibility/2006">
    <mc:Choice xmlns:p14="http://schemas.microsoft.com/office/powerpoint/2010/main" Requires="p14">
      <p:transition spd="slow" p14:dur="3400" advClick="0" advTm="18000">
        <p14:reveal/>
      </p:transition>
    </mc:Choice>
    <mc:Fallback>
      <p:transition spd="slow" advClick="0" advTm="18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3"/>
          </p:nvPr>
        </p:nvSpPr>
        <p:spPr/>
        <p:txBody>
          <a:bodyPr/>
          <a:lstStyle/>
          <a:p>
            <a:r>
              <a:rPr lang="en-GB" smtClean="0"/>
              <a:t>ES6/2015 is full of goodies and many developers went instantly all-in. This talk will explain through examples and some live coding less known problems about adopting ES6 today: what makes sense, what is actually an anti-pattern, and what has been possible since about ever but never embraced due lack of hype. Learn some revealing "behind-the-scene" for transpilers and what developers should do in order to improve code quality, potentials, and reliability. </a:t>
            </a:r>
            <a:endParaRPr lang="en-GB" dirty="0"/>
          </a:p>
        </p:txBody>
      </p:sp>
      <p:sp>
        <p:nvSpPr>
          <p:cNvPr id="8" name="Content Placeholder 7"/>
          <p:cNvSpPr>
            <a:spLocks noGrp="1"/>
          </p:cNvSpPr>
          <p:nvPr>
            <p:ph sz="quarter" idx="14"/>
          </p:nvPr>
        </p:nvSpPr>
        <p:spPr/>
        <p:txBody>
          <a:bodyPr/>
          <a:lstStyle/>
          <a:p>
            <a:r>
              <a:rPr lang="en-GB" smtClean="0"/>
              <a:t>Andrea Giammarchi has been promoting Web Standards and best practices as active contributor in different mailing lists and Open Source projects. </a:t>
            </a:r>
            <a:br>
              <a:rPr lang="en-GB" smtClean="0"/>
            </a:br>
            <a:r>
              <a:rPr lang="en-GB" smtClean="0"/>
              <a:t/>
            </a:r>
            <a:br>
              <a:rPr lang="en-GB" smtClean="0"/>
            </a:br>
            <a:r>
              <a:rPr lang="en-GB" smtClean="0"/>
              <a:t>During his career Andrea has been mainly focused on Mobile Web and Performance development, passing through companies such Nokia, Facebook, and ultimately Twitter. </a:t>
            </a:r>
            <a:endParaRPr lang="en-GB" dirty="0"/>
          </a:p>
        </p:txBody>
      </p:sp>
      <p:pic>
        <p:nvPicPr>
          <p:cNvPr id="18" name="Picture Placeholder 17"/>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5" name="Text Placeholder 4"/>
          <p:cNvSpPr>
            <a:spLocks noGrp="1"/>
          </p:cNvSpPr>
          <p:nvPr>
            <p:ph type="body" sz="quarter" idx="16"/>
          </p:nvPr>
        </p:nvSpPr>
        <p:spPr/>
        <p:txBody>
          <a:bodyPr/>
          <a:lstStyle/>
          <a:p>
            <a:r>
              <a:rPr lang="en-GB" smtClean="0"/>
              <a:t>ES6 Now: The Good, The Bad, and The Hype</a:t>
            </a:r>
          </a:p>
          <a:p>
            <a:endParaRPr lang="en-GB" smtClean="0"/>
          </a:p>
          <a:p>
            <a:r>
              <a:rPr lang="en-GB" smtClean="0"/>
              <a:t>Andrea Giammarchi </a:t>
            </a:r>
          </a:p>
          <a:p>
            <a:r>
              <a:rPr lang="en-GB" smtClean="0"/>
              <a:t>10:15–11:00</a:t>
            </a:r>
          </a:p>
          <a:p>
            <a:endParaRPr lang="en-GB" dirty="0"/>
          </a:p>
        </p:txBody>
      </p:sp>
      <p:sp>
        <p:nvSpPr>
          <p:cNvPr id="9" name="Picture Placeholder 8"/>
          <p:cNvSpPr>
            <a:spLocks noGrp="1"/>
          </p:cNvSpPr>
          <p:nvPr>
            <p:ph type="pic" sz="quarter" idx="17"/>
          </p:nvPr>
        </p:nvSpPr>
        <p:spPr/>
      </p:sp>
      <p:sp>
        <p:nvSpPr>
          <p:cNvPr id="11" name="Text Placeholder 10"/>
          <p:cNvSpPr>
            <a:spLocks noGrp="1"/>
          </p:cNvSpPr>
          <p:nvPr>
            <p:ph type="body" sz="quarter" idx="18"/>
          </p:nvPr>
        </p:nvSpPr>
        <p:spPr/>
        <p:txBody>
          <a:bodyPr/>
          <a:lstStyle/>
          <a:p>
            <a:r>
              <a:rPr lang="en-GB" dirty="0"/>
              <a:t>@</a:t>
            </a:r>
            <a:r>
              <a:rPr lang="en-GB" dirty="0" err="1" smtClean="0"/>
              <a:t>WebReflection</a:t>
            </a:r>
            <a:r>
              <a:rPr lang="en-GB" dirty="0" smtClean="0"/>
              <a:t>	 #es6		  @</a:t>
            </a:r>
            <a:r>
              <a:rPr lang="en-GB" dirty="0" err="1" smtClean="0"/>
              <a:t>msdevuk</a:t>
            </a:r>
            <a:endParaRPr lang="en-GB" dirty="0"/>
          </a:p>
        </p:txBody>
      </p:sp>
    </p:spTree>
    <p:extLst>
      <p:ext uri="{BB962C8B-B14F-4D97-AF65-F5344CB8AC3E}">
        <p14:creationId xmlns:p14="http://schemas.microsoft.com/office/powerpoint/2010/main" val="3383378883"/>
      </p:ext>
    </p:extLst>
  </p:cSld>
  <p:clrMapOvr>
    <a:masterClrMapping/>
  </p:clrMapOvr>
  <mc:AlternateContent xmlns:mc="http://schemas.openxmlformats.org/markup-compatibility/2006">
    <mc:Choice xmlns:p14="http://schemas.microsoft.com/office/powerpoint/2010/main" Requires="p14">
      <p:transition spd="slow" p14:dur="3400" advClick="0" advTm="18000">
        <p14:reveal/>
      </p:transition>
    </mc:Choice>
    <mc:Fallback>
      <p:transition spd="slow" advClick="0" advTm="18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3"/>
          </p:nvPr>
        </p:nvSpPr>
        <p:spPr/>
        <p:txBody>
          <a:bodyPr/>
          <a:lstStyle/>
          <a:p>
            <a:r>
              <a:rPr lang="en-GB" smtClean="0"/>
              <a:t>In a world of ever-increasing complexity in compilers, build systems, tests and tools that all have to integrate with each other, it seems that developers have lost their intuition of what is simple. Getting into web development has never had a steeper learning curve and nobody seems to be addressing the fact that this might hurt our community in the long run by scaring newcomers.</a:t>
            </a:r>
          </a:p>
          <a:p>
            <a:endParaRPr lang="en-GB" smtClean="0"/>
          </a:p>
          <a:p>
            <a:r>
              <a:rPr lang="en-GB" smtClean="0"/>
              <a:t>In this talk, I will focus on precompilers and transpilers and the workflow and tooling around them. I want to bring us closer to a more comprehensible abstraction and a simpler API that will let the current and future generations of web developers focus on the work, rather than the tools. </a:t>
            </a:r>
          </a:p>
          <a:p>
            <a:endParaRPr lang="en-GB" dirty="0"/>
          </a:p>
        </p:txBody>
      </p:sp>
      <p:sp>
        <p:nvSpPr>
          <p:cNvPr id="9" name="Content Placeholder 8"/>
          <p:cNvSpPr>
            <a:spLocks noGrp="1"/>
          </p:cNvSpPr>
          <p:nvPr>
            <p:ph sz="quarter" idx="14"/>
          </p:nvPr>
        </p:nvSpPr>
        <p:spPr/>
        <p:txBody>
          <a:bodyPr/>
          <a:lstStyle/>
          <a:p>
            <a:r>
              <a:rPr lang="en-GB" smtClean="0"/>
              <a:t>Peter Müller has spent the last decade building frontends for large web applications in a multitude of frameworks, libraries and techniques. He is currently employed by Citrix as a frontend lead on the Podio product. His open source portfoilo circles around tooling for web developer workflows with a sharp focus on simplicity and high degrees of automation. In what spare time that is left Peter organizes CopenhagenJS, plays board games and enjoys the fruits of culinary Copenhagen. He is also known to drink beer and write satirical songs about politics and technology, usually in that order. </a:t>
            </a:r>
            <a:endParaRPr lang="en-GB" dirty="0"/>
          </a:p>
        </p:txBody>
      </p:sp>
      <p:pic>
        <p:nvPicPr>
          <p:cNvPr id="12" name="Picture Placeholder 11"/>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5" name="Text Placeholder 4"/>
          <p:cNvSpPr>
            <a:spLocks noGrp="1"/>
          </p:cNvSpPr>
          <p:nvPr>
            <p:ph type="body" sz="quarter" idx="16"/>
          </p:nvPr>
        </p:nvSpPr>
        <p:spPr/>
        <p:txBody>
          <a:bodyPr/>
          <a:lstStyle/>
          <a:p>
            <a:r>
              <a:rPr lang="en-GB" smtClean="0"/>
              <a:t>Making development workflows simple</a:t>
            </a:r>
          </a:p>
          <a:p>
            <a:endParaRPr lang="en-GB" smtClean="0"/>
          </a:p>
          <a:p>
            <a:r>
              <a:rPr lang="en-GB" smtClean="0"/>
              <a:t>Peter Müller </a:t>
            </a:r>
          </a:p>
          <a:p>
            <a:r>
              <a:rPr lang="en-GB" smtClean="0"/>
              <a:t>11:15 - 11:50</a:t>
            </a:r>
          </a:p>
          <a:p>
            <a:endParaRPr lang="en-GB" dirty="0"/>
          </a:p>
        </p:txBody>
      </p:sp>
      <p:sp>
        <p:nvSpPr>
          <p:cNvPr id="7" name="Picture Placeholder 6"/>
          <p:cNvSpPr>
            <a:spLocks noGrp="1"/>
          </p:cNvSpPr>
          <p:nvPr>
            <p:ph type="pic" sz="quarter" idx="17"/>
          </p:nvPr>
        </p:nvSpPr>
        <p:spPr/>
      </p:sp>
      <p:sp>
        <p:nvSpPr>
          <p:cNvPr id="11" name="Text Placeholder 10"/>
          <p:cNvSpPr>
            <a:spLocks noGrp="1"/>
          </p:cNvSpPr>
          <p:nvPr>
            <p:ph type="body" sz="quarter" idx="18"/>
          </p:nvPr>
        </p:nvSpPr>
        <p:spPr/>
        <p:txBody>
          <a:bodyPr/>
          <a:lstStyle/>
          <a:p>
            <a:r>
              <a:rPr lang="en-GB" dirty="0" smtClean="0"/>
              <a:t>@_</a:t>
            </a:r>
            <a:r>
              <a:rPr lang="en-GB" dirty="0" err="1" smtClean="0"/>
              <a:t>munter</a:t>
            </a:r>
            <a:r>
              <a:rPr lang="en-GB" dirty="0" smtClean="0"/>
              <a:t>_	 #workflow	  @</a:t>
            </a:r>
            <a:r>
              <a:rPr lang="en-GB" dirty="0" err="1" smtClean="0"/>
              <a:t>msdevuk</a:t>
            </a:r>
            <a:endParaRPr lang="en-GB" dirty="0"/>
          </a:p>
        </p:txBody>
      </p:sp>
    </p:spTree>
    <p:extLst>
      <p:ext uri="{BB962C8B-B14F-4D97-AF65-F5344CB8AC3E}">
        <p14:creationId xmlns:p14="http://schemas.microsoft.com/office/powerpoint/2010/main" val="1201385842"/>
      </p:ext>
    </p:extLst>
  </p:cSld>
  <p:clrMapOvr>
    <a:masterClrMapping/>
  </p:clrMapOvr>
  <mc:AlternateContent xmlns:mc="http://schemas.openxmlformats.org/markup-compatibility/2006">
    <mc:Choice xmlns:p14="http://schemas.microsoft.com/office/powerpoint/2010/main" Requires="p14">
      <p:transition spd="slow" p14:dur="3400" advClick="0" advTm="18000">
        <p14:reveal/>
      </p:transition>
    </mc:Choice>
    <mc:Fallback>
      <p:transition spd="slow" advClick="0" advTm="18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lstStyle/>
          <a:p>
            <a:r>
              <a:rPr lang="en-GB" smtClean="0"/>
              <a:t>Azure Event Hub is a managed service which provides telemetry ingestion from a variety of data sources. Sensors, devices, mobile apps, web apps can send data to this service to facilitate the implementation of an IoT solution. This talk is going to show how to send data to Event Hub from JavaScript. </a:t>
            </a:r>
            <a:endParaRPr lang="en-GB" dirty="0"/>
          </a:p>
        </p:txBody>
      </p:sp>
      <p:sp>
        <p:nvSpPr>
          <p:cNvPr id="3" name="Content Placeholder 2"/>
          <p:cNvSpPr>
            <a:spLocks noGrp="1"/>
          </p:cNvSpPr>
          <p:nvPr>
            <p:ph sz="quarter" idx="14"/>
          </p:nvPr>
        </p:nvSpPr>
        <p:spPr/>
        <p:txBody>
          <a:bodyPr/>
          <a:lstStyle/>
          <a:p>
            <a:r>
              <a:rPr lang="en-GB" smtClean="0"/>
              <a:t>Bianca Furtuna is currently focusing on IoT at Microsoft. Bianca finished a degree in Electrical and Electronic Engineering and her main interests during her studies were in the fields of Artificial Intelligence and Machine Learning, Control Systems and Signal Processing. </a:t>
            </a:r>
            <a:endParaRPr lang="en-GB" dirty="0"/>
          </a:p>
        </p:txBody>
      </p:sp>
      <p:pic>
        <p:nvPicPr>
          <p:cNvPr id="7" name="Picture Placeholder 6"/>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5" name="Text Placeholder 4"/>
          <p:cNvSpPr>
            <a:spLocks noGrp="1"/>
          </p:cNvSpPr>
          <p:nvPr>
            <p:ph type="body" sz="quarter" idx="16"/>
          </p:nvPr>
        </p:nvSpPr>
        <p:spPr/>
        <p:txBody>
          <a:bodyPr/>
          <a:lstStyle/>
          <a:p>
            <a:r>
              <a:rPr lang="en-GB" smtClean="0"/>
              <a:t>Dealing with the data created by IOT</a:t>
            </a:r>
          </a:p>
          <a:p>
            <a:endParaRPr lang="en-GB" smtClean="0"/>
          </a:p>
          <a:p>
            <a:r>
              <a:rPr lang="en-GB" smtClean="0"/>
              <a:t>Bianca Furtuna </a:t>
            </a:r>
          </a:p>
          <a:p>
            <a:r>
              <a:rPr lang="en-GB" smtClean="0"/>
              <a:t>11:50 - 12:05</a:t>
            </a:r>
            <a:endParaRPr lang="en-GB" dirty="0"/>
          </a:p>
        </p:txBody>
      </p:sp>
      <p:sp>
        <p:nvSpPr>
          <p:cNvPr id="10" name="Picture Placeholder 9"/>
          <p:cNvSpPr>
            <a:spLocks noGrp="1"/>
          </p:cNvSpPr>
          <p:nvPr>
            <p:ph type="pic" sz="quarter" idx="17"/>
          </p:nvPr>
        </p:nvSpPr>
        <p:spPr/>
      </p:sp>
      <p:sp>
        <p:nvSpPr>
          <p:cNvPr id="11" name="Text Placeholder 10"/>
          <p:cNvSpPr>
            <a:spLocks noGrp="1"/>
          </p:cNvSpPr>
          <p:nvPr>
            <p:ph type="body" sz="quarter" idx="18"/>
          </p:nvPr>
        </p:nvSpPr>
        <p:spPr/>
        <p:txBody>
          <a:bodyPr/>
          <a:lstStyle/>
          <a:p>
            <a:r>
              <a:rPr lang="en-GB" dirty="0" smtClean="0"/>
              <a:t>@</a:t>
            </a:r>
            <a:r>
              <a:rPr lang="en-GB" dirty="0" err="1" smtClean="0"/>
              <a:t>Fur_Bi</a:t>
            </a:r>
            <a:r>
              <a:rPr lang="en-GB" dirty="0" smtClean="0"/>
              <a:t>		 #</a:t>
            </a:r>
            <a:r>
              <a:rPr lang="en-GB" dirty="0" err="1" smtClean="0"/>
              <a:t>iot</a:t>
            </a:r>
            <a:r>
              <a:rPr lang="en-GB" dirty="0" smtClean="0"/>
              <a:t>		  @</a:t>
            </a:r>
            <a:r>
              <a:rPr lang="en-GB" dirty="0" err="1" smtClean="0"/>
              <a:t>msdevuk</a:t>
            </a:r>
            <a:endParaRPr lang="en-GB" dirty="0"/>
          </a:p>
        </p:txBody>
      </p:sp>
    </p:spTree>
    <p:extLst>
      <p:ext uri="{BB962C8B-B14F-4D97-AF65-F5344CB8AC3E}">
        <p14:creationId xmlns:p14="http://schemas.microsoft.com/office/powerpoint/2010/main" val="4136251233"/>
      </p:ext>
    </p:extLst>
  </p:cSld>
  <p:clrMapOvr>
    <a:masterClrMapping/>
  </p:clrMapOvr>
  <mc:AlternateContent xmlns:mc="http://schemas.openxmlformats.org/markup-compatibility/2006">
    <mc:Choice xmlns:p14="http://schemas.microsoft.com/office/powerpoint/2010/main" Requires="p14">
      <p:transition spd="slow" p14:dur="3400" advClick="0" advTm="18000">
        <p14:reveal/>
      </p:transition>
    </mc:Choice>
    <mc:Fallback>
      <p:transition spd="slow" advClick="0" advTm="18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3"/>
          </p:nvPr>
        </p:nvSpPr>
        <p:spPr/>
        <p:txBody>
          <a:bodyPr/>
          <a:lstStyle/>
          <a:p>
            <a:r>
              <a:rPr lang="en-GB" smtClean="0"/>
              <a:t>Andreas started working for Opera Software as a QA engineer and web evangelist in Tokyo, and then led and built up Opera’s developer relations team from Oslo. During the last two years, he's been browser extensions product manager, and since March, he's product manager of Opera's browser for Android.</a:t>
            </a:r>
            <a:endParaRPr lang="en-GB" dirty="0"/>
          </a:p>
        </p:txBody>
      </p:sp>
      <p:sp>
        <p:nvSpPr>
          <p:cNvPr id="8" name="Content Placeholder 7"/>
          <p:cNvSpPr>
            <a:spLocks noGrp="1"/>
          </p:cNvSpPr>
          <p:nvPr>
            <p:ph sz="quarter" idx="14"/>
          </p:nvPr>
        </p:nvSpPr>
        <p:spPr/>
        <p:txBody>
          <a:bodyPr/>
          <a:lstStyle/>
          <a:p>
            <a:r>
              <a:rPr lang="en-GB" smtClean="0"/>
              <a:t>Martin Kearn is a web developer at Microsoft who helps partners build apps and sites. </a:t>
            </a:r>
          </a:p>
          <a:p>
            <a:r>
              <a:rPr lang="en-GB" smtClean="0"/>
              <a:t>Today he will be demoing Manifold.js a way to build cross platform Installable web apps today, using polyfils to enable support for platforms that don’t support the standard natively. </a:t>
            </a:r>
            <a:endParaRPr lang="en-GB" dirty="0"/>
          </a:p>
        </p:txBody>
      </p:sp>
      <p:pic>
        <p:nvPicPr>
          <p:cNvPr id="12" name="Picture Placeholder 11"/>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10" name="Text Placeholder 9"/>
          <p:cNvSpPr>
            <a:spLocks noGrp="1"/>
          </p:cNvSpPr>
          <p:nvPr>
            <p:ph type="body" sz="quarter" idx="16"/>
          </p:nvPr>
        </p:nvSpPr>
        <p:spPr/>
        <p:txBody>
          <a:bodyPr/>
          <a:lstStyle/>
          <a:p>
            <a:r>
              <a:rPr lang="en-GB" smtClean="0"/>
              <a:t>Installable Web Apps  </a:t>
            </a:r>
          </a:p>
          <a:p>
            <a:endParaRPr lang="en-GB" smtClean="0"/>
          </a:p>
          <a:p>
            <a:r>
              <a:rPr lang="en-GB" smtClean="0"/>
              <a:t>Andreas Bovens, Martin Kearn</a:t>
            </a:r>
          </a:p>
          <a:p>
            <a:r>
              <a:rPr lang="en-GB" smtClean="0"/>
              <a:t>12:05 - 12:45  </a:t>
            </a:r>
            <a:endParaRPr lang="en-GB" dirty="0"/>
          </a:p>
        </p:txBody>
      </p:sp>
      <p:pic>
        <p:nvPicPr>
          <p:cNvPr id="13" name="Picture Placeholder 12"/>
          <p:cNvPicPr>
            <a:picLocks noGrp="1" noChangeAspect="1"/>
          </p:cNvPicPr>
          <p:nvPr>
            <p:ph type="pic" sz="quarter" idx="17"/>
          </p:nvPr>
        </p:nvPicPr>
        <p:blipFill>
          <a:blip r:embed="rId3">
            <a:extLst>
              <a:ext uri="{28A0092B-C50C-407E-A947-70E740481C1C}">
                <a14:useLocalDpi xmlns:a14="http://schemas.microsoft.com/office/drawing/2010/main" val="0"/>
              </a:ext>
            </a:extLst>
          </a:blip>
          <a:srcRect/>
          <a:stretch>
            <a:fillRect/>
          </a:stretch>
        </p:blipFill>
        <p:spPr/>
      </p:pic>
      <p:sp>
        <p:nvSpPr>
          <p:cNvPr id="9" name="Text Placeholder 8"/>
          <p:cNvSpPr>
            <a:spLocks noGrp="1"/>
          </p:cNvSpPr>
          <p:nvPr>
            <p:ph type="body" sz="quarter" idx="18"/>
          </p:nvPr>
        </p:nvSpPr>
        <p:spPr/>
        <p:txBody>
          <a:bodyPr/>
          <a:lstStyle/>
          <a:p>
            <a:r>
              <a:rPr lang="en-GB" dirty="0" smtClean="0"/>
              <a:t>@</a:t>
            </a:r>
            <a:r>
              <a:rPr lang="en-GB" dirty="0" err="1" smtClean="0"/>
              <a:t>andreasbovens</a:t>
            </a:r>
            <a:r>
              <a:rPr lang="en-GB" dirty="0" smtClean="0"/>
              <a:t>	 @</a:t>
            </a:r>
            <a:r>
              <a:rPr lang="en-GB" dirty="0" err="1" smtClean="0"/>
              <a:t>martinkearn</a:t>
            </a:r>
            <a:r>
              <a:rPr lang="en-GB" dirty="0" smtClean="0"/>
              <a:t>	  #apps </a:t>
            </a:r>
            <a:endParaRPr lang="en-GB" dirty="0"/>
          </a:p>
        </p:txBody>
      </p:sp>
    </p:spTree>
    <p:extLst>
      <p:ext uri="{BB962C8B-B14F-4D97-AF65-F5344CB8AC3E}">
        <p14:creationId xmlns:p14="http://schemas.microsoft.com/office/powerpoint/2010/main" val="1370430596"/>
      </p:ext>
    </p:extLst>
  </p:cSld>
  <p:clrMapOvr>
    <a:masterClrMapping/>
  </p:clrMapOvr>
  <mc:AlternateContent xmlns:mc="http://schemas.openxmlformats.org/markup-compatibility/2006">
    <mc:Choice xmlns:p14="http://schemas.microsoft.com/office/powerpoint/2010/main" Requires="p14">
      <p:transition spd="slow" p14:dur="3400" advClick="0" advTm="18000">
        <p14:reveal/>
      </p:transition>
    </mc:Choice>
    <mc:Fallback>
      <p:transition spd="slow" advClick="0" advTm="1800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lstStyle/>
          <a:p>
            <a:r>
              <a:rPr lang="en-GB" smtClean="0"/>
              <a:t>Remy will be talking about his side project jsbin.com and the lessons he has learnt developing a side project from a small idea into one of the worlds largest and most respected JavaScript code sharing sites. </a:t>
            </a:r>
            <a:endParaRPr lang="en-GB" dirty="0"/>
          </a:p>
        </p:txBody>
      </p:sp>
      <p:sp>
        <p:nvSpPr>
          <p:cNvPr id="3" name="Content Placeholder 2"/>
          <p:cNvSpPr>
            <a:spLocks noGrp="1"/>
          </p:cNvSpPr>
          <p:nvPr>
            <p:ph sz="quarter" idx="14"/>
          </p:nvPr>
        </p:nvSpPr>
        <p:spPr/>
        <p:txBody>
          <a:bodyPr/>
          <a:lstStyle/>
          <a:p>
            <a:r>
              <a:rPr lang="en-GB" smtClean="0"/>
              <a:t>Remy is the founder and curator of Full Frontal, the UK based JavaScript conference. He also ran jQuery for Designers, co-authored Introducing HTML5 (adding all the JavaScripty bits) and likes to grumble on Twitter.</a:t>
            </a:r>
          </a:p>
          <a:p>
            <a:r>
              <a:rPr lang="en-GB" smtClean="0"/>
              <a:t>Whilst he's not writing articles or running and speaking at conferences, he runs his own development and training company in Brighton called Left Logic. And he built these too: Confwall, jsbin.com, html5demos.com, remote-tilt.com, responsivepx.com, nodemon, inliner, mit-license.org, snapbird.org, 5 minute fork and jsconsole.com!</a:t>
            </a:r>
          </a:p>
          <a:p>
            <a:endParaRPr lang="en-GB" dirty="0"/>
          </a:p>
        </p:txBody>
      </p:sp>
      <p:pic>
        <p:nvPicPr>
          <p:cNvPr id="10" name="Picture Placeholder 9"/>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5" name="Text Placeholder 4"/>
          <p:cNvSpPr>
            <a:spLocks noGrp="1"/>
          </p:cNvSpPr>
          <p:nvPr>
            <p:ph type="body" sz="quarter" idx="16"/>
          </p:nvPr>
        </p:nvSpPr>
        <p:spPr/>
        <p:txBody>
          <a:bodyPr/>
          <a:lstStyle/>
          <a:p>
            <a:r>
              <a:rPr lang="en-GB" smtClean="0"/>
              <a:t>The toxic side of free. Or: how I lost the love for my side project</a:t>
            </a:r>
          </a:p>
          <a:p>
            <a:endParaRPr lang="en-GB" smtClean="0"/>
          </a:p>
          <a:p>
            <a:r>
              <a:rPr lang="en-GB" smtClean="0"/>
              <a:t>Remy Sharp </a:t>
            </a:r>
          </a:p>
          <a:p>
            <a:r>
              <a:rPr lang="en-GB" smtClean="0"/>
              <a:t>13:30 - 14:15 </a:t>
            </a:r>
            <a:endParaRPr lang="en-GB" dirty="0"/>
          </a:p>
        </p:txBody>
      </p:sp>
      <p:sp>
        <p:nvSpPr>
          <p:cNvPr id="9" name="Picture Placeholder 8"/>
          <p:cNvSpPr>
            <a:spLocks noGrp="1"/>
          </p:cNvSpPr>
          <p:nvPr>
            <p:ph type="pic" sz="quarter" idx="17"/>
          </p:nvPr>
        </p:nvSpPr>
        <p:spPr/>
      </p:sp>
      <p:sp>
        <p:nvSpPr>
          <p:cNvPr id="11" name="Text Placeholder 10"/>
          <p:cNvSpPr>
            <a:spLocks noGrp="1"/>
          </p:cNvSpPr>
          <p:nvPr>
            <p:ph type="body" sz="quarter" idx="18"/>
          </p:nvPr>
        </p:nvSpPr>
        <p:spPr/>
        <p:txBody>
          <a:bodyPr/>
          <a:lstStyle/>
          <a:p>
            <a:r>
              <a:rPr lang="en-GB" dirty="0" smtClean="0"/>
              <a:t>@rem		 #</a:t>
            </a:r>
            <a:r>
              <a:rPr lang="en-GB" dirty="0" err="1" smtClean="0"/>
              <a:t>sideproject</a:t>
            </a:r>
            <a:r>
              <a:rPr lang="en-GB" dirty="0" smtClean="0"/>
              <a:t>	  @</a:t>
            </a:r>
            <a:r>
              <a:rPr lang="en-GB" dirty="0" err="1" smtClean="0"/>
              <a:t>msdevuk</a:t>
            </a:r>
            <a:endParaRPr lang="en-GB" dirty="0"/>
          </a:p>
        </p:txBody>
      </p:sp>
    </p:spTree>
    <p:extLst>
      <p:ext uri="{BB962C8B-B14F-4D97-AF65-F5344CB8AC3E}">
        <p14:creationId xmlns:p14="http://schemas.microsoft.com/office/powerpoint/2010/main" val="1498376396"/>
      </p:ext>
    </p:extLst>
  </p:cSld>
  <p:clrMapOvr>
    <a:masterClrMapping/>
  </p:clrMapOvr>
  <mc:AlternateContent xmlns:mc="http://schemas.openxmlformats.org/markup-compatibility/2006">
    <mc:Choice xmlns:p14="http://schemas.microsoft.com/office/powerpoint/2010/main" Requires="p14">
      <p:transition spd="slow" p14:dur="3400" advClick="0" advTm="18000">
        <p14:reveal/>
      </p:transition>
    </mc:Choice>
    <mc:Fallback>
      <p:transition spd="slow" advClick="0" advTm="18000">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3"/>
          </p:nvPr>
        </p:nvSpPr>
        <p:spPr/>
        <p:txBody>
          <a:bodyPr/>
          <a:lstStyle/>
          <a:p>
            <a:r>
              <a:rPr lang="en-GB" smtClean="0"/>
              <a:t>In 1922, physicist Niels Bohr said “making predictions is very difficult, especially about the future”. Making predictions is still difficult, however now with cloud computing, the huge amounts of data available and new innovative tools, the power to make predictions is available for everyone to add intelligence to their applications. By looking for the tiniest, subtlest patterns embedded in masses of data from the past, we can derive the probability of something happening in the future. Understand how we can “teach” a model to make predictions; to draw conclusions; to get to the very meaning of the messy data that stands before us. That’s the essence of machine learning. </a:t>
            </a:r>
          </a:p>
          <a:p>
            <a:r>
              <a:rPr lang="en-GB" smtClean="0"/>
              <a:t>You’ll walk away from the session with enough knowledge to fire up your first machine learning experiment. </a:t>
            </a:r>
            <a:endParaRPr lang="en-GB" dirty="0"/>
          </a:p>
        </p:txBody>
      </p:sp>
      <p:sp>
        <p:nvSpPr>
          <p:cNvPr id="8" name="Content Placeholder 7"/>
          <p:cNvSpPr>
            <a:spLocks noGrp="1"/>
          </p:cNvSpPr>
          <p:nvPr>
            <p:ph sz="quarter" idx="14"/>
          </p:nvPr>
        </p:nvSpPr>
        <p:spPr/>
        <p:txBody>
          <a:bodyPr/>
          <a:lstStyle/>
          <a:p>
            <a:r>
              <a:rPr lang="en-GB" smtClean="0"/>
              <a:t>Amy is a Cloud Technical Evangelist at Microsoft UK. She is passionate about Data Science and Machine Learning, and is always keen to share experiences and expertise with like-minded individuals and organisations. She blogs, presents and you’ll find her online at TechNet and Techdays Online, as well as in person at events like the Data Culture series and Devoxx UK. </a:t>
            </a:r>
            <a:endParaRPr lang="en-GB" dirty="0"/>
          </a:p>
        </p:txBody>
      </p:sp>
      <p:pic>
        <p:nvPicPr>
          <p:cNvPr id="12" name="Picture Placeholder 11"/>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10" name="Text Placeholder 9"/>
          <p:cNvSpPr>
            <a:spLocks noGrp="1"/>
          </p:cNvSpPr>
          <p:nvPr>
            <p:ph type="body" sz="quarter" idx="16"/>
          </p:nvPr>
        </p:nvSpPr>
        <p:spPr/>
        <p:txBody>
          <a:bodyPr/>
          <a:lstStyle/>
          <a:p>
            <a:r>
              <a:rPr lang="en-GB" smtClean="0"/>
              <a:t>Predicting the Future with Azure Machine Learning</a:t>
            </a:r>
          </a:p>
          <a:p>
            <a:endParaRPr lang="en-GB" smtClean="0"/>
          </a:p>
          <a:p>
            <a:r>
              <a:rPr lang="en-GB" smtClean="0"/>
              <a:t>Amy Nicholson </a:t>
            </a:r>
          </a:p>
          <a:p>
            <a:r>
              <a:rPr lang="en-GB" smtClean="0"/>
              <a:t>14:15 - 15:00 </a:t>
            </a:r>
            <a:endParaRPr lang="en-GB" dirty="0"/>
          </a:p>
        </p:txBody>
      </p:sp>
      <p:sp>
        <p:nvSpPr>
          <p:cNvPr id="6" name="Picture Placeholder 5"/>
          <p:cNvSpPr>
            <a:spLocks noGrp="1"/>
          </p:cNvSpPr>
          <p:nvPr>
            <p:ph type="pic" sz="quarter" idx="17"/>
          </p:nvPr>
        </p:nvSpPr>
        <p:spPr/>
      </p:sp>
      <p:sp>
        <p:nvSpPr>
          <p:cNvPr id="11" name="Text Placeholder 10"/>
          <p:cNvSpPr>
            <a:spLocks noGrp="1"/>
          </p:cNvSpPr>
          <p:nvPr>
            <p:ph type="body" sz="quarter" idx="18"/>
          </p:nvPr>
        </p:nvSpPr>
        <p:spPr/>
        <p:txBody>
          <a:bodyPr/>
          <a:lstStyle/>
          <a:p>
            <a:r>
              <a:rPr lang="en-GB" dirty="0" smtClean="0"/>
              <a:t>@</a:t>
            </a:r>
            <a:r>
              <a:rPr lang="en-GB" dirty="0" err="1" smtClean="0"/>
              <a:t>AmyKateNicho</a:t>
            </a:r>
            <a:r>
              <a:rPr lang="en-GB" dirty="0" smtClean="0"/>
              <a:t> 	 #ml		  @</a:t>
            </a:r>
            <a:r>
              <a:rPr lang="en-GB" dirty="0" err="1" smtClean="0"/>
              <a:t>msdevuk</a:t>
            </a:r>
            <a:endParaRPr lang="en-GB" dirty="0"/>
          </a:p>
        </p:txBody>
      </p:sp>
    </p:spTree>
    <p:extLst>
      <p:ext uri="{BB962C8B-B14F-4D97-AF65-F5344CB8AC3E}">
        <p14:creationId xmlns:p14="http://schemas.microsoft.com/office/powerpoint/2010/main" val="2765744134"/>
      </p:ext>
    </p:extLst>
  </p:cSld>
  <p:clrMapOvr>
    <a:masterClrMapping/>
  </p:clrMapOvr>
  <mc:AlternateContent xmlns:mc="http://schemas.openxmlformats.org/markup-compatibility/2006">
    <mc:Choice xmlns:p14="http://schemas.microsoft.com/office/powerpoint/2010/main" Requires="p14">
      <p:transition spd="slow" p14:dur="3400" advClick="0" advTm="18000">
        <p14:reveal/>
      </p:transition>
    </mc:Choice>
    <mc:Fallback>
      <p:transition spd="slow" advClick="0" advTm="18000">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306</TotalTime>
  <Words>1640</Words>
  <Application>Microsoft Office PowerPoint</Application>
  <PresentationFormat>On-screen Show (4:3)</PresentationFormat>
  <Paragraphs>132</Paragraphs>
  <Slides>11</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Slide Titles</vt:lpstr>
      </vt:variant>
      <vt:variant>
        <vt:i4>11</vt:i4>
      </vt:variant>
      <vt:variant>
        <vt:lpstr>Custom Shows</vt:lpstr>
      </vt:variant>
      <vt:variant>
        <vt:i4>4</vt:i4>
      </vt:variant>
    </vt:vector>
  </HeadingPairs>
  <TitlesOfParts>
    <vt:vector size="20" baseType="lpstr">
      <vt:lpstr>Arial</vt:lpstr>
      <vt:lpstr>Calibri</vt:lpstr>
      <vt:lpstr>Calibri Light</vt:lpstr>
      <vt:lpstr>Segoe UI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Session 1 - Morning</vt:lpstr>
      <vt:lpstr>Session 2 - Morning After 1st Break</vt:lpstr>
      <vt:lpstr>Session 3 - After Lunch</vt:lpstr>
      <vt:lpstr>Session 4 - Final Session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Martin Beeby</dc:creator>
  <cp:lastModifiedBy>Martin Beeby</cp:lastModifiedBy>
  <cp:revision>29</cp:revision>
  <dcterms:created xsi:type="dcterms:W3CDTF">2015-06-23T09:59:28Z</dcterms:created>
  <dcterms:modified xsi:type="dcterms:W3CDTF">2015-06-25T07:51:43Z</dcterms:modified>
</cp:coreProperties>
</file>

<file path=docProps/thumbnail.jpeg>
</file>